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5"/>
  </p:notesMasterIdLst>
  <p:sldIdLst>
    <p:sldId id="256" r:id="rId4"/>
    <p:sldId id="398" r:id="rId5"/>
    <p:sldId id="564" r:id="rId6"/>
    <p:sldId id="976" r:id="rId7"/>
    <p:sldId id="572" r:id="rId8"/>
    <p:sldId id="551" r:id="rId9"/>
    <p:sldId id="257" r:id="rId10"/>
    <p:sldId id="555" r:id="rId11"/>
    <p:sldId id="559" r:id="rId12"/>
    <p:sldId id="989" r:id="rId13"/>
    <p:sldId id="25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7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04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mk-M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9054D-D062-407D-AE2C-FA60D9A0110B}" type="datetimeFigureOut">
              <a:rPr lang="mk-MK" smtClean="0"/>
              <a:t>25.9.23</a:t>
            </a:fld>
            <a:endParaRPr lang="mk-M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mk-M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k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mk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87CEC-FFB5-4871-9EFA-371D926C8607}" type="slidenum">
              <a:rPr lang="mk-MK" smtClean="0"/>
              <a:t>‹#›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1392132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hr-HR" sz="1100"/>
              <a:t>Ublažavanje prijetnji – najmanje 2 godine od završetka davanja usluge </a:t>
            </a:r>
          </a:p>
        </p:txBody>
      </p:sp>
    </p:spTree>
    <p:extLst>
      <p:ext uri="{BB962C8B-B14F-4D97-AF65-F5344CB8AC3E}">
        <p14:creationId xmlns:p14="http://schemas.microsoft.com/office/powerpoint/2010/main" val="772868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02F14-6662-3B63-8476-9FE7B4FC6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F8552D-3649-51E7-FB32-7D2C1813CE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AFBA1-2D71-EFB5-D1C6-45453B060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D23BB-69E8-462F-A364-03C990A99E19}" type="datetimeFigureOut">
              <a:rPr lang="en-US" smtClean="0"/>
              <a:t>9/25/23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B6177-0766-13AE-EF0D-43F0BF365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2D89A-5D86-045E-C749-163EAC787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8F5F-1264-49F2-91CC-F3D0388D7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093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8E234-A672-2A82-7017-B382EEFE8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821553-4BB3-775B-0298-6404F7D374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4617A6-75D2-AB0E-0275-E3A1C9FAC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D23BB-69E8-462F-A364-03C990A99E19}" type="datetimeFigureOut">
              <a:rPr lang="en-US" smtClean="0"/>
              <a:t>9/25/23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B65DE4-B5B9-FCBA-2EAA-6555BA029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D03E73-7A34-56A3-4B62-3900F1092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8F5F-1264-49F2-91CC-F3D0388D7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20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CB1343-9347-69CD-43EB-7A80832D60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91B760-1E7D-FEC3-4477-483AE93339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02B0FE-69CB-4EEB-1D62-32982BEDB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D23BB-69E8-462F-A364-03C990A99E19}" type="datetimeFigureOut">
              <a:rPr lang="en-US" smtClean="0"/>
              <a:t>9/25/23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41D377-7D0B-CDF8-3E6A-25BDD6787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40303-F8DE-04BD-CBBB-A474D5EFA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8F5F-1264-49F2-91CC-F3D0388D7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061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266913" y="2655800"/>
            <a:ext cx="7743200" cy="15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>
                <a:latin typeface="Nunito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/>
            </a:lvl2pPr>
            <a:lvl3pPr lvl="2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/>
            </a:lvl3pPr>
            <a:lvl4pPr lvl="3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/>
            </a:lvl4pPr>
            <a:lvl5pPr lvl="4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/>
            </a:lvl5pPr>
            <a:lvl6pPr lvl="5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/>
            </a:lvl6pPr>
            <a:lvl7pPr lvl="6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/>
            </a:lvl7pPr>
            <a:lvl8pPr lvl="7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/>
            </a:lvl8pPr>
            <a:lvl9pPr lvl="8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/>
            </a:lvl9pPr>
          </a:lstStyle>
          <a:p>
            <a:endParaRPr dirty="0"/>
          </a:p>
        </p:txBody>
      </p:sp>
      <p:sp>
        <p:nvSpPr>
          <p:cNvPr id="11" name="Google Shape;11;p2"/>
          <p:cNvSpPr/>
          <p:nvPr/>
        </p:nvSpPr>
        <p:spPr>
          <a:xfrm>
            <a:off x="9783375" y="6173432"/>
            <a:ext cx="128400" cy="128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" name="Google Shape;12;p2"/>
          <p:cNvSpPr/>
          <p:nvPr/>
        </p:nvSpPr>
        <p:spPr>
          <a:xfrm>
            <a:off x="10386991" y="5576535"/>
            <a:ext cx="128400" cy="128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" name="Google Shape;13;p2"/>
          <p:cNvSpPr/>
          <p:nvPr/>
        </p:nvSpPr>
        <p:spPr>
          <a:xfrm>
            <a:off x="11857671" y="4444464"/>
            <a:ext cx="76800" cy="768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" name="Google Shape;15;p2"/>
          <p:cNvSpPr/>
          <p:nvPr/>
        </p:nvSpPr>
        <p:spPr>
          <a:xfrm>
            <a:off x="3181688" y="677512"/>
            <a:ext cx="128400" cy="128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" name="Google Shape;16;p2"/>
          <p:cNvSpPr/>
          <p:nvPr/>
        </p:nvSpPr>
        <p:spPr>
          <a:xfrm>
            <a:off x="639280" y="3605307"/>
            <a:ext cx="128400" cy="128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" name="Google Shape;17;p2"/>
          <p:cNvSpPr/>
          <p:nvPr/>
        </p:nvSpPr>
        <p:spPr>
          <a:xfrm>
            <a:off x="348720" y="857463"/>
            <a:ext cx="128400" cy="128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" name="Google Shape;18;p2"/>
          <p:cNvSpPr/>
          <p:nvPr/>
        </p:nvSpPr>
        <p:spPr>
          <a:xfrm>
            <a:off x="676313" y="1441151"/>
            <a:ext cx="256800" cy="2564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" name="Google Shape;19;p2"/>
          <p:cNvSpPr/>
          <p:nvPr/>
        </p:nvSpPr>
        <p:spPr>
          <a:xfrm>
            <a:off x="11085359" y="4833763"/>
            <a:ext cx="192400" cy="192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" name="Google Shape;20;p2"/>
          <p:cNvSpPr/>
          <p:nvPr/>
        </p:nvSpPr>
        <p:spPr>
          <a:xfrm>
            <a:off x="11843811" y="5582348"/>
            <a:ext cx="192400" cy="192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" name="Google Shape;21;p2"/>
          <p:cNvSpPr/>
          <p:nvPr/>
        </p:nvSpPr>
        <p:spPr>
          <a:xfrm>
            <a:off x="211084" y="2128745"/>
            <a:ext cx="76800" cy="768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" name="Google Shape;22;p2"/>
          <p:cNvSpPr/>
          <p:nvPr/>
        </p:nvSpPr>
        <p:spPr>
          <a:xfrm>
            <a:off x="1861977" y="301904"/>
            <a:ext cx="256800" cy="2564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" name="Google Shape;23;p2"/>
          <p:cNvSpPr/>
          <p:nvPr/>
        </p:nvSpPr>
        <p:spPr>
          <a:xfrm>
            <a:off x="823323" y="2667459"/>
            <a:ext cx="76800" cy="768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4" name="Google Shape;24;p2"/>
          <p:cNvSpPr/>
          <p:nvPr/>
        </p:nvSpPr>
        <p:spPr>
          <a:xfrm>
            <a:off x="4567031" y="517173"/>
            <a:ext cx="76800" cy="768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" name="Google Shape;25;p2"/>
          <p:cNvSpPr/>
          <p:nvPr/>
        </p:nvSpPr>
        <p:spPr>
          <a:xfrm>
            <a:off x="10685372" y="6090061"/>
            <a:ext cx="256800" cy="2564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950855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1048200" y="410827"/>
            <a:ext cx="10095600" cy="9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b="1">
                <a:solidFill>
                  <a:schemeClr val="tx1"/>
                </a:solidFill>
                <a:latin typeface="Nunito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1048183" y="1600200"/>
            <a:ext cx="4900400" cy="444535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Clr>
                <a:srgbClr val="E5322D"/>
              </a:buClr>
              <a:buSzPct val="100000"/>
              <a:buChar char="◎"/>
              <a:defRPr sz="2400">
                <a:latin typeface="Nunito" pitchFamily="2" charset="0"/>
              </a:defRPr>
            </a:lvl1pPr>
            <a:lvl2pPr marL="1219170" lvl="1" indent="-474121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667"/>
            </a:lvl2pPr>
            <a:lvl3pPr marL="1828754" lvl="2" indent="-474121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667"/>
            </a:lvl3pPr>
            <a:lvl4pPr marL="2438339" lvl="3" indent="-474121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667"/>
            </a:lvl4pPr>
            <a:lvl5pPr marL="3047924" lvl="4" indent="-474121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667"/>
            </a:lvl5pPr>
            <a:lvl6pPr marL="3657509" lvl="5" indent="-474121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667"/>
            </a:lvl6pPr>
            <a:lvl7pPr marL="4267093" lvl="6" indent="-474121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667"/>
            </a:lvl7pPr>
            <a:lvl8pPr marL="4876678" lvl="7" indent="-474121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667"/>
            </a:lvl8pPr>
            <a:lvl9pPr marL="5486263" lvl="8" indent="-474121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667"/>
            </a:lvl9pPr>
          </a:lstStyle>
          <a:p>
            <a:endParaRPr lang="hr-HR" dirty="0"/>
          </a:p>
          <a:p>
            <a:endParaRPr dirty="0"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2"/>
          </p:nvPr>
        </p:nvSpPr>
        <p:spPr>
          <a:xfrm>
            <a:off x="6243545" y="1600200"/>
            <a:ext cx="4900400" cy="444535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Clr>
                <a:srgbClr val="E5322D"/>
              </a:buClr>
              <a:buSzPct val="100000"/>
              <a:buChar char="◎"/>
              <a:defRPr sz="2400">
                <a:latin typeface="Nunito" pitchFamily="2" charset="0"/>
              </a:defRPr>
            </a:lvl1pPr>
            <a:lvl2pPr marL="1219170" lvl="1" indent="-474121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667"/>
            </a:lvl2pPr>
            <a:lvl3pPr marL="1828754" lvl="2" indent="-474121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667"/>
            </a:lvl3pPr>
            <a:lvl4pPr marL="2438339" lvl="3" indent="-474121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667"/>
            </a:lvl4pPr>
            <a:lvl5pPr marL="3047924" lvl="4" indent="-474121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667"/>
            </a:lvl5pPr>
            <a:lvl6pPr marL="3657509" lvl="5" indent="-474121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667"/>
            </a:lvl6pPr>
            <a:lvl7pPr marL="4267093" lvl="6" indent="-474121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667"/>
            </a:lvl7pPr>
            <a:lvl8pPr marL="4876678" lvl="7" indent="-474121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667"/>
            </a:lvl8pPr>
            <a:lvl9pPr marL="5486263" lvl="8" indent="-474121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667"/>
            </a:lvl9pPr>
          </a:lstStyle>
          <a:p>
            <a:endParaRPr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2CA22C-85DF-416E-A522-FDB3F47A0854}"/>
              </a:ext>
            </a:extLst>
          </p:cNvPr>
          <p:cNvSpPr/>
          <p:nvPr userDrawn="1"/>
        </p:nvSpPr>
        <p:spPr>
          <a:xfrm>
            <a:off x="0" y="6474373"/>
            <a:ext cx="12192000" cy="383628"/>
          </a:xfrm>
          <a:prstGeom prst="rect">
            <a:avLst/>
          </a:prstGeom>
          <a:gradFill flip="none" rotWithShape="1">
            <a:gsLst>
              <a:gs pos="63000">
                <a:srgbClr val="EF7D7A">
                  <a:alpha val="70000"/>
                </a:srgbClr>
              </a:gs>
              <a:gs pos="2000">
                <a:srgbClr val="E5322D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pl-PL" sz="1067">
                <a:latin typeface="Nunito" pitchFamily="2" charset="0"/>
              </a:rPr>
              <a:t>Uloga akreditacije i značaj za javni i privatni sektor i potrošače</a:t>
            </a:r>
            <a:r>
              <a:rPr lang="hr-HR" sz="1067">
                <a:latin typeface="Nunito" pitchFamily="2" charset="0"/>
              </a:rPr>
              <a:t>			                     Autor i predavač: Tihomir Babić, dipl. ing.</a:t>
            </a:r>
          </a:p>
        </p:txBody>
      </p:sp>
    </p:spTree>
    <p:extLst>
      <p:ext uri="{BB962C8B-B14F-4D97-AF65-F5344CB8AC3E}">
        <p14:creationId xmlns:p14="http://schemas.microsoft.com/office/powerpoint/2010/main" val="3197090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>
            <a:spLocks noGrp="1"/>
          </p:cNvSpPr>
          <p:nvPr>
            <p:ph type="title"/>
          </p:nvPr>
        </p:nvSpPr>
        <p:spPr>
          <a:xfrm>
            <a:off x="1048200" y="410827"/>
            <a:ext cx="10095600" cy="9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b="1">
                <a:solidFill>
                  <a:schemeClr val="tx1"/>
                </a:solidFill>
                <a:latin typeface="Nunito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5381366-09C0-AD97-E69B-B13619D9B327}"/>
              </a:ext>
            </a:extLst>
          </p:cNvPr>
          <p:cNvSpPr/>
          <p:nvPr userDrawn="1"/>
        </p:nvSpPr>
        <p:spPr>
          <a:xfrm>
            <a:off x="0" y="6474373"/>
            <a:ext cx="12192000" cy="383628"/>
          </a:xfrm>
          <a:prstGeom prst="rect">
            <a:avLst/>
          </a:prstGeom>
          <a:gradFill flip="none" rotWithShape="1">
            <a:gsLst>
              <a:gs pos="63000">
                <a:srgbClr val="EF7D7A">
                  <a:alpha val="70000"/>
                </a:srgbClr>
              </a:gs>
              <a:gs pos="2000">
                <a:srgbClr val="E5322D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pl-PL" sz="1067">
                <a:latin typeface="Nunito" pitchFamily="2" charset="0"/>
              </a:rPr>
              <a:t>Uloga akreditacije i značaj za javni i privatni sektor i potrošače</a:t>
            </a:r>
            <a:r>
              <a:rPr lang="hr-HR" sz="1067">
                <a:latin typeface="Nunito" pitchFamily="2" charset="0"/>
              </a:rPr>
              <a:t>			                     Autor i predavač: Tihomir Babić, dipl. ing.</a:t>
            </a:r>
          </a:p>
        </p:txBody>
      </p:sp>
    </p:spTree>
    <p:extLst>
      <p:ext uri="{BB962C8B-B14F-4D97-AF65-F5344CB8AC3E}">
        <p14:creationId xmlns:p14="http://schemas.microsoft.com/office/powerpoint/2010/main" val="3907442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E5322D"/>
              </a:buClr>
              <a:buSzPct val="112000"/>
              <a:defRPr sz="2667">
                <a:latin typeface="Nunito" pitchFamily="2" charset="0"/>
              </a:defRPr>
            </a:lvl1pPr>
            <a:lvl2pPr>
              <a:buClrTx/>
              <a:defRPr sz="2400">
                <a:latin typeface="Nunito" pitchFamily="2" charset="0"/>
              </a:defRPr>
            </a:lvl2pPr>
            <a:lvl3pPr>
              <a:buClrTx/>
              <a:buSzPct val="80000"/>
              <a:defRPr sz="2133">
                <a:latin typeface="Nunito" pitchFamily="2" charset="0"/>
              </a:defRPr>
            </a:lvl3pPr>
            <a:lvl4pPr>
              <a:defRPr sz="1867">
                <a:latin typeface="Nunito" pitchFamily="2" charset="0"/>
              </a:defRPr>
            </a:lvl4pPr>
            <a:lvl5pPr>
              <a:buSzPct val="125000"/>
              <a:defRPr sz="1600">
                <a:latin typeface="Nunito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C10312-8A2B-D532-505C-277994960C82}"/>
              </a:ext>
            </a:extLst>
          </p:cNvPr>
          <p:cNvSpPr/>
          <p:nvPr userDrawn="1"/>
        </p:nvSpPr>
        <p:spPr>
          <a:xfrm>
            <a:off x="0" y="6474373"/>
            <a:ext cx="12192000" cy="383628"/>
          </a:xfrm>
          <a:prstGeom prst="rect">
            <a:avLst/>
          </a:prstGeom>
          <a:gradFill flip="none" rotWithShape="1">
            <a:gsLst>
              <a:gs pos="63000">
                <a:srgbClr val="EF7D7A">
                  <a:alpha val="70000"/>
                </a:srgbClr>
              </a:gs>
              <a:gs pos="2000">
                <a:srgbClr val="E5322D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pl-PL" sz="1067">
                <a:latin typeface="Nunito" pitchFamily="2" charset="0"/>
              </a:rPr>
              <a:t>Uloga akreditacije i značaj za javni i privatni sektor i potrošače</a:t>
            </a:r>
            <a:r>
              <a:rPr lang="hr-HR" sz="1067">
                <a:latin typeface="Nunito" pitchFamily="2" charset="0"/>
              </a:rPr>
              <a:t>			                     Autor i predavač: Tihomir Babić, dipl. ing.</a:t>
            </a:r>
          </a:p>
        </p:txBody>
      </p:sp>
    </p:spTree>
    <p:extLst>
      <p:ext uri="{BB962C8B-B14F-4D97-AF65-F5344CB8AC3E}">
        <p14:creationId xmlns:p14="http://schemas.microsoft.com/office/powerpoint/2010/main" val="2751167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9D644EC-2567-AD1A-EB4A-94D47C552A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8421008-2E4B-41BB-8076-6EAD483E18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BCDEE01-054C-1C6D-B6CA-75AABDF361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6DE0AD-6293-41D4-ACF5-6363C6BE48E6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2853020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4776800" y="2067600"/>
            <a:ext cx="74152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" name="Google Shape;51;p4"/>
          <p:cNvSpPr/>
          <p:nvPr/>
        </p:nvSpPr>
        <p:spPr>
          <a:xfrm>
            <a:off x="41" y="3766000"/>
            <a:ext cx="9827200" cy="3092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2" name="Google Shape;52;p4"/>
          <p:cNvSpPr/>
          <p:nvPr/>
        </p:nvSpPr>
        <p:spPr>
          <a:xfrm>
            <a:off x="270967" y="275000"/>
            <a:ext cx="11650000" cy="6308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1092200" y="1127467"/>
            <a:ext cx="10007600" cy="127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1092200" y="2654300"/>
            <a:ext cx="10007600" cy="326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2229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4776800" y="2067600"/>
            <a:ext cx="74152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6" name="Google Shape;66;p6"/>
          <p:cNvSpPr/>
          <p:nvPr/>
        </p:nvSpPr>
        <p:spPr>
          <a:xfrm>
            <a:off x="41" y="3766000"/>
            <a:ext cx="9827200" cy="3092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7" name="Google Shape;67;p6"/>
          <p:cNvSpPr/>
          <p:nvPr/>
        </p:nvSpPr>
        <p:spPr>
          <a:xfrm>
            <a:off x="270967" y="275000"/>
            <a:ext cx="11650000" cy="6308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8" name="Google Shape;68;p6"/>
          <p:cNvSpPr txBox="1">
            <a:spLocks noGrp="1"/>
          </p:cNvSpPr>
          <p:nvPr>
            <p:ph type="title"/>
          </p:nvPr>
        </p:nvSpPr>
        <p:spPr>
          <a:xfrm>
            <a:off x="1092200" y="1127467"/>
            <a:ext cx="10007600" cy="127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182745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4776800" y="2067600"/>
            <a:ext cx="74152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2" name="Google Shape;72;p7"/>
          <p:cNvSpPr/>
          <p:nvPr/>
        </p:nvSpPr>
        <p:spPr>
          <a:xfrm>
            <a:off x="41" y="3766000"/>
            <a:ext cx="9827200" cy="3092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" name="Google Shape;73;p7"/>
          <p:cNvSpPr/>
          <p:nvPr/>
        </p:nvSpPr>
        <p:spPr>
          <a:xfrm>
            <a:off x="270967" y="275000"/>
            <a:ext cx="11650000" cy="6308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" name="Google Shape;74;p7"/>
          <p:cNvSpPr txBox="1">
            <a:spLocks noGrp="1"/>
          </p:cNvSpPr>
          <p:nvPr>
            <p:ph type="title"/>
          </p:nvPr>
        </p:nvSpPr>
        <p:spPr>
          <a:xfrm>
            <a:off x="1092200" y="1127467"/>
            <a:ext cx="4945600" cy="18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1"/>
          </p:nvPr>
        </p:nvSpPr>
        <p:spPr>
          <a:xfrm>
            <a:off x="1107600" y="3092067"/>
            <a:ext cx="4945600" cy="282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51622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A10EC-1742-8A40-2BEF-A93613D0F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A4B9B2-744E-979A-4AD5-6F27F0B54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4037E-6647-4E1A-BB9F-32737CAE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D23BB-69E8-462F-A364-03C990A99E19}" type="datetimeFigureOut">
              <a:rPr lang="en-US" smtClean="0"/>
              <a:t>9/25/23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885F1C-B511-E0EF-53BE-0010C25A4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6076D1-B4C4-3BE2-EC2A-D88F1A95B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8F5F-1264-49F2-91CC-F3D0388D7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579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3764192"/>
            <a:ext cx="9825600" cy="30892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9" name="Google Shape;79;p8"/>
          <p:cNvSpPr/>
          <p:nvPr/>
        </p:nvSpPr>
        <p:spPr>
          <a:xfrm flipH="1">
            <a:off x="4777613" y="2072151"/>
            <a:ext cx="7414000" cy="4786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80" name="Google Shape;80;p8"/>
          <p:cNvGrpSpPr/>
          <p:nvPr/>
        </p:nvGrpSpPr>
        <p:grpSpPr>
          <a:xfrm>
            <a:off x="341322" y="-158"/>
            <a:ext cx="3001796" cy="1391211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70967" y="275000"/>
            <a:ext cx="11650000" cy="6308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85" name="Google Shape;85;p8"/>
          <p:cNvGrpSpPr/>
          <p:nvPr/>
        </p:nvGrpSpPr>
        <p:grpSpPr>
          <a:xfrm>
            <a:off x="46579" y="6029500"/>
            <a:ext cx="2124408" cy="822763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7848472" y="1657"/>
            <a:ext cx="4343273" cy="1682019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1858572" y="1734861"/>
            <a:ext cx="8489200" cy="33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9pPr>
          </a:lstStyle>
          <a:p>
            <a:endParaRPr/>
          </a:p>
        </p:txBody>
      </p:sp>
      <p:sp>
        <p:nvSpPr>
          <p:cNvPr id="94" name="Google Shape;94;p8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280523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41" y="3766000"/>
            <a:ext cx="9827200" cy="3092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5" name="Google Shape;105;p10"/>
          <p:cNvSpPr/>
          <p:nvPr/>
        </p:nvSpPr>
        <p:spPr>
          <a:xfrm flipH="1">
            <a:off x="4776800" y="2067600"/>
            <a:ext cx="7415200" cy="47904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6" name="Google Shape;106;p10"/>
          <p:cNvSpPr/>
          <p:nvPr/>
        </p:nvSpPr>
        <p:spPr>
          <a:xfrm>
            <a:off x="270967" y="275000"/>
            <a:ext cx="11650000" cy="6308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437367" y="5551333"/>
            <a:ext cx="9886800" cy="80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834228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7425600" y="3778767"/>
            <a:ext cx="4766400" cy="30792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7945630" y="5492769"/>
            <a:ext cx="3361269" cy="1365553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265532" y="3"/>
            <a:ext cx="3727219" cy="1444411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19" name="Google Shape;119;p11"/>
          <p:cNvSpPr txBox="1">
            <a:spLocks noGrp="1"/>
          </p:cNvSpPr>
          <p:nvPr>
            <p:ph type="title" hasCustomPrompt="1"/>
          </p:nvPr>
        </p:nvSpPr>
        <p:spPr>
          <a:xfrm>
            <a:off x="1847800" y="1845133"/>
            <a:ext cx="8496400" cy="183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>
            <a:spLocks noGrp="1"/>
          </p:cNvSpPr>
          <p:nvPr>
            <p:ph type="body" idx="1"/>
          </p:nvPr>
        </p:nvSpPr>
        <p:spPr>
          <a:xfrm>
            <a:off x="1847800" y="3818467"/>
            <a:ext cx="8496400" cy="85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562529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66D8D-F805-4462-825A-4EE56BDDFE1C}" type="datetimeFigureOut">
              <a:rPr lang="hr-HR" smtClean="0"/>
              <a:t>25.09.2023.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C7B7-38D4-4F5A-AA2A-763B72C6250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2086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99328-036F-C0E7-52B8-170425897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DA3F7A-33F3-6E47-937D-52C0610E99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6A967-0AC5-C428-59D9-6E9DD74F5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D23BB-69E8-462F-A364-03C990A99E19}" type="datetimeFigureOut">
              <a:rPr lang="en-US" smtClean="0"/>
              <a:t>9/25/23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784A68-A29F-1CC9-A961-0CC21FCA8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0502E-EF03-FF4E-A381-E45166C0A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8F5F-1264-49F2-91CC-F3D0388D7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99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0DD08-B321-DEB3-7972-FE5AF8B79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D0E3A-9CCE-CD92-2D7A-483800C771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6FB924-EC9A-58E6-B519-851D88BA0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2F5AFD-197D-19C4-4DDE-348361D73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D23BB-69E8-462F-A364-03C990A99E19}" type="datetimeFigureOut">
              <a:rPr lang="en-US" smtClean="0"/>
              <a:t>9/25/23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577AC4-33EE-8EFE-26C0-4BF2943C8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E43066-F1A1-C01A-AD3C-17A1A2F87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8F5F-1264-49F2-91CC-F3D0388D7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371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B2A7F-0A94-7E32-A623-370EDB173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D78D41-AD23-BF9D-3ABD-80DC83F18B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27993A-E866-8616-F0F3-A256AE5B95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EBCA6E-C414-B1EA-1A46-43179BA53C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4070B8-5F76-B55C-C0A2-A11C7B43E9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F6EAAB-52A4-404C-0EC8-A9FA3C65E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D23BB-69E8-462F-A364-03C990A99E19}" type="datetimeFigureOut">
              <a:rPr lang="en-US" smtClean="0"/>
              <a:t>9/25/23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A662F5-5C2C-49F6-5EB8-4D0870FD7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37B9C0-51D4-2F28-F5EB-66D3E3A62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8F5F-1264-49F2-91CC-F3D0388D7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21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55302-2FFB-F920-9620-152CE5198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30AF1A-B35C-028C-41F2-B6699E57B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D23BB-69E8-462F-A364-03C990A99E19}" type="datetimeFigureOut">
              <a:rPr lang="en-US" smtClean="0"/>
              <a:t>9/25/23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1F0B27-C8E4-95A2-6069-E5E615333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2425FE-1370-EA77-1B20-C329757D6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8F5F-1264-49F2-91CC-F3D0388D7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506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B94004-D056-A851-821F-80B145EAF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D23BB-69E8-462F-A364-03C990A99E19}" type="datetimeFigureOut">
              <a:rPr lang="en-US" smtClean="0"/>
              <a:t>9/25/23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1E1D31-3176-4CF5-2534-F4778D7E5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9F8784-1101-FB00-4B0E-50CF43603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8F5F-1264-49F2-91CC-F3D0388D7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666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69E10-33B6-BB9A-23DC-DED5D1F42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7C280-E486-CA55-F560-6064DE5BC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0EEF8D-BDF9-7D6D-5BD3-A8580A749B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2EF902-6F59-E0DD-A6D6-4475D57A8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D23BB-69E8-462F-A364-03C990A99E19}" type="datetimeFigureOut">
              <a:rPr lang="en-US" smtClean="0"/>
              <a:t>9/25/23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3A9D10-905F-F198-65C4-C24796460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5A4455-3374-3196-67BF-1A302AD8E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8F5F-1264-49F2-91CC-F3D0388D7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012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C223E-1F8F-A301-717F-D61B8BA41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255AB4-FD8F-2768-FDF5-C282FE906B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07B69F-AC83-4A1D-52E7-BFE0D8CFB9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767343-38FD-B3A5-331E-FE2EF9468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D23BB-69E8-462F-A364-03C990A99E19}" type="datetimeFigureOut">
              <a:rPr lang="en-US" smtClean="0"/>
              <a:t>9/25/23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513694-133F-0DCD-02A7-86DD5BCD4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397038-EBE3-6942-A648-AC713387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8F5F-1264-49F2-91CC-F3D0388D7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53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3BCF08-7788-5E18-33B9-C63328C47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C25B6-C924-0B2F-43CB-0AAAE6BDA8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E9CC95-6B55-C55F-F16E-1C02BBF0C7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D23BB-69E8-462F-A364-03C990A99E19}" type="datetimeFigureOut">
              <a:rPr lang="en-US" smtClean="0"/>
              <a:t>9/25/23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F786F-13BE-16EA-0044-FEABEDA776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61F0D-E65F-CBED-4BCE-FF4E595EB4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98F5F-1264-49F2-91CC-F3D0388D7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19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48200" y="410827"/>
            <a:ext cx="10095600" cy="9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48200" y="1682267"/>
            <a:ext cx="10095600" cy="4349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Source Sans Pro"/>
              <a:buChar char="◎"/>
              <a:defRPr sz="3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◉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4974007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00" b="0" i="0" u="none" strike="noStrike" cap="none">
          <a:solidFill>
            <a:srgbClr val="000000"/>
          </a:solidFill>
          <a:latin typeface="Nunito" pitchFamily="2" charset="0"/>
          <a:ea typeface="Nunito" pitchFamily="2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8650790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7" r:id="rId2"/>
    <p:sldLayoutId id="2147483678" r:id="rId3"/>
    <p:sldLayoutId id="2147483679" r:id="rId4"/>
    <p:sldLayoutId id="2147483681" r:id="rId5"/>
    <p:sldLayoutId id="2147483682" r:id="rId6"/>
    <p:sldLayoutId id="2147483684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0185C-6ACC-120D-56F5-258C94F500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27" y="2181142"/>
            <a:ext cx="11837246" cy="2387600"/>
          </a:xfrm>
        </p:spPr>
        <p:txBody>
          <a:bodyPr>
            <a:noAutofit/>
          </a:bodyPr>
          <a:lstStyle/>
          <a:p>
            <a:pPr marL="971550" indent="-1028700"/>
            <a:r>
              <a:rPr lang="en-US" sz="4400" b="1" kern="0" dirty="0">
                <a:solidFill>
                  <a:srgbClr val="800000"/>
                </a:solidFill>
                <a:effectLst/>
                <a:latin typeface="+mn-lt"/>
                <a:ea typeface="Calibri" panose="020F0502020204030204" pitchFamily="34" charset="0"/>
              </a:rPr>
              <a:t> </a:t>
            </a:r>
            <a:r>
              <a:rPr lang="en-US" sz="4400" b="1" i="1" kern="0" dirty="0">
                <a:solidFill>
                  <a:srgbClr val="800000"/>
                </a:solidFill>
                <a:effectLst/>
                <a:latin typeface="+mn-lt"/>
                <a:ea typeface="Calibri" panose="020F0502020204030204" pitchFamily="34" charset="0"/>
              </a:rPr>
              <a:t>THE IMPORTANCE OF MLA AND SIMILAR ASSOCIATIONS FOR NATIONAL ACCREDITATION BODIES </a:t>
            </a:r>
            <a:endParaRPr lang="en-US" sz="3600" b="1" i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BC1C61-1F4E-2A48-3906-4050300C72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0942" y="4907756"/>
            <a:ext cx="10639926" cy="1655762"/>
          </a:xfrm>
        </p:spPr>
        <p:txBody>
          <a:bodyPr>
            <a:normAutofit/>
          </a:bodyPr>
          <a:lstStyle/>
          <a:p>
            <a:r>
              <a:rPr lang="en-US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Sloboden Chokrevski, MSc, Director of the Institute for Accreditation </a:t>
            </a:r>
          </a:p>
          <a:p>
            <a:endParaRPr lang="en-MK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br>
              <a:rPr lang="mk-MK" sz="2000" dirty="0"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D3B419-DDEC-5271-5087-B89A149F6BA2}"/>
              </a:ext>
            </a:extLst>
          </p:cNvPr>
          <p:cNvSpPr/>
          <p:nvPr/>
        </p:nvSpPr>
        <p:spPr>
          <a:xfrm>
            <a:off x="107827" y="231448"/>
            <a:ext cx="11976345" cy="12081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DF7D211D-D525-54A5-414F-EBB32D1A58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44" y="499182"/>
            <a:ext cx="4351789" cy="6726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76;p18">
            <a:extLst>
              <a:ext uri="{FF2B5EF4-FFF2-40B4-BE49-F238E27FC236}">
                <a16:creationId xmlns:a16="http://schemas.microsoft.com/office/drawing/2014/main" id="{1B340FC2-B327-CBB0-6055-2B59A2E86E6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20893" y="5700472"/>
            <a:ext cx="1754508" cy="104169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3D018F9-1287-AC8C-254D-95CC685EB4BD}"/>
              </a:ext>
            </a:extLst>
          </p:cNvPr>
          <p:cNvSpPr txBox="1"/>
          <p:nvPr/>
        </p:nvSpPr>
        <p:spPr>
          <a:xfrm>
            <a:off x="6912864" y="499182"/>
            <a:ext cx="4713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SEELIFT Skopje 2023</a:t>
            </a:r>
          </a:p>
        </p:txBody>
      </p:sp>
    </p:spTree>
    <p:extLst>
      <p:ext uri="{BB962C8B-B14F-4D97-AF65-F5344CB8AC3E}">
        <p14:creationId xmlns:p14="http://schemas.microsoft.com/office/powerpoint/2010/main" val="244465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DD6A3-0285-9F70-9061-BCFD14414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latin typeface="+mn-lt"/>
              </a:rPr>
              <a:t>CONCLUSION</a:t>
            </a:r>
            <a:endParaRPr lang="en-MK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65092-52CE-0E01-9BA3-772388673E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416" y="1356966"/>
            <a:ext cx="11495984" cy="5409593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Besides its technical duties to the industry, IARNM also has public responsibility to improve the quality and security of the life of the citizens.</a:t>
            </a:r>
          </a:p>
          <a:p>
            <a:r>
              <a:rPr lang="en-GB" sz="2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Accreditation is effective tool for horizontal implementation of internationally recognized mechanisms such as the ones for quality and safety of elevators </a:t>
            </a:r>
          </a:p>
          <a:p>
            <a:r>
              <a:rPr lang="en-GB" sz="24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Organisations and associations such as MLA and similar ones are of a great importance for the country, industry and most important to the citizens.  </a:t>
            </a:r>
          </a:p>
          <a:p>
            <a:pPr lvl="1"/>
            <a:r>
              <a:rPr lang="en-GB" sz="2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They help to keep the elevators in good working order and make sure that they are safe for the people who use them.</a:t>
            </a:r>
          </a:p>
          <a:p>
            <a:pPr lvl="1"/>
            <a:r>
              <a:rPr lang="en-GB" sz="2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Help NABs to keep up with latest developments in the emerging technologies, best practices in inspections, maintenance protocols, and regulatory updates. </a:t>
            </a:r>
          </a:p>
          <a:p>
            <a:pPr lvl="1"/>
            <a:r>
              <a:rPr lang="en-GB" sz="2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Help harmonise the procedures among members and between countries</a:t>
            </a:r>
          </a:p>
          <a:p>
            <a:endParaRPr lang="en-GB" sz="24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35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40" name="Rectangle 9239">
            <a:extLst>
              <a:ext uri="{FF2B5EF4-FFF2-40B4-BE49-F238E27FC236}">
                <a16:creationId xmlns:a16="http://schemas.microsoft.com/office/drawing/2014/main" id="{889AE703-9EC1-473D-8723-8E991E8852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20" name="Picture 4" descr="National Fabric Wave Closeup Flag of North Macedonia Waving in the Wind. 3d rendering illustration.">
            <a:extLst>
              <a:ext uri="{FF2B5EF4-FFF2-40B4-BE49-F238E27FC236}">
                <a16:creationId xmlns:a16="http://schemas.microsoft.com/office/drawing/2014/main" id="{F4088395-4AE6-83DF-9235-BFEDE636F0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92" r="14948" b="-1"/>
          <a:stretch/>
        </p:blipFill>
        <p:spPr bwMode="auto">
          <a:xfrm>
            <a:off x="20" y="10"/>
            <a:ext cx="7534636" cy="6857990"/>
          </a:xfrm>
          <a:custGeom>
            <a:avLst/>
            <a:gdLst/>
            <a:ahLst/>
            <a:cxnLst/>
            <a:rect l="l" t="t" r="r" b="b"/>
            <a:pathLst>
              <a:path w="7534656" h="6858000">
                <a:moveTo>
                  <a:pt x="4678390" y="3089451"/>
                </a:moveTo>
                <a:cubicBezTo>
                  <a:pt x="4704756" y="3107456"/>
                  <a:pt x="4731118" y="3125461"/>
                  <a:pt x="4757484" y="3143466"/>
                </a:cubicBezTo>
                <a:cubicBezTo>
                  <a:pt x="4742694" y="3138965"/>
                  <a:pt x="4726618" y="3134464"/>
                  <a:pt x="4711185" y="3129962"/>
                </a:cubicBezTo>
                <a:cubicBezTo>
                  <a:pt x="4698324" y="3119029"/>
                  <a:pt x="4684820" y="3108743"/>
                  <a:pt x="4671961" y="3097166"/>
                </a:cubicBezTo>
                <a:cubicBezTo>
                  <a:pt x="4673888" y="3094594"/>
                  <a:pt x="4676460" y="3092024"/>
                  <a:pt x="4678390" y="3089451"/>
                </a:cubicBezTo>
                <a:close/>
                <a:moveTo>
                  <a:pt x="5151664" y="2187270"/>
                </a:moveTo>
                <a:cubicBezTo>
                  <a:pt x="5309853" y="2295300"/>
                  <a:pt x="5468040" y="2403973"/>
                  <a:pt x="5626227" y="2512004"/>
                </a:cubicBezTo>
                <a:cubicBezTo>
                  <a:pt x="5623653" y="2514576"/>
                  <a:pt x="5621726" y="2517148"/>
                  <a:pt x="5619152" y="2519721"/>
                </a:cubicBezTo>
                <a:cubicBezTo>
                  <a:pt x="5445533" y="2428409"/>
                  <a:pt x="5281559" y="2326810"/>
                  <a:pt x="5151664" y="2187270"/>
                </a:cubicBezTo>
                <a:close/>
                <a:moveTo>
                  <a:pt x="0" y="0"/>
                </a:moveTo>
                <a:lnTo>
                  <a:pt x="7534656" y="0"/>
                </a:lnTo>
                <a:lnTo>
                  <a:pt x="7534656" y="2520617"/>
                </a:lnTo>
                <a:lnTo>
                  <a:pt x="7532186" y="2520363"/>
                </a:lnTo>
                <a:cubicBezTo>
                  <a:pt x="7340561" y="2495285"/>
                  <a:pt x="6360574" y="2283083"/>
                  <a:pt x="6073136" y="2103675"/>
                </a:cubicBezTo>
                <a:cubicBezTo>
                  <a:pt x="5779268" y="1919767"/>
                  <a:pt x="5502120" y="1716567"/>
                  <a:pt x="5226257" y="1512725"/>
                </a:cubicBezTo>
                <a:cubicBezTo>
                  <a:pt x="5106652" y="1424628"/>
                  <a:pt x="4979331" y="1344249"/>
                  <a:pt x="4871300" y="1243293"/>
                </a:cubicBezTo>
                <a:cubicBezTo>
                  <a:pt x="4763272" y="1141694"/>
                  <a:pt x="4660386" y="1036235"/>
                  <a:pt x="4543354" y="942352"/>
                </a:cubicBezTo>
                <a:cubicBezTo>
                  <a:pt x="4509916" y="915344"/>
                  <a:pt x="4476478" y="886408"/>
                  <a:pt x="4427606" y="881906"/>
                </a:cubicBezTo>
                <a:cubicBezTo>
                  <a:pt x="4416676" y="880620"/>
                  <a:pt x="4405100" y="881263"/>
                  <a:pt x="4394168" y="882548"/>
                </a:cubicBezTo>
                <a:cubicBezTo>
                  <a:pt x="4381952" y="883835"/>
                  <a:pt x="4372305" y="890265"/>
                  <a:pt x="4367803" y="901197"/>
                </a:cubicBezTo>
                <a:cubicBezTo>
                  <a:pt x="4363304" y="913416"/>
                  <a:pt x="4371019" y="920488"/>
                  <a:pt x="4380021" y="926918"/>
                </a:cubicBezTo>
                <a:cubicBezTo>
                  <a:pt x="4386451" y="931420"/>
                  <a:pt x="4392881" y="938494"/>
                  <a:pt x="4401241" y="939779"/>
                </a:cubicBezTo>
                <a:cubicBezTo>
                  <a:pt x="4454614" y="947496"/>
                  <a:pt x="4474548" y="986721"/>
                  <a:pt x="4499626" y="1021444"/>
                </a:cubicBezTo>
                <a:cubicBezTo>
                  <a:pt x="4510559" y="1036235"/>
                  <a:pt x="4522132" y="1047810"/>
                  <a:pt x="4502199" y="1069029"/>
                </a:cubicBezTo>
                <a:cubicBezTo>
                  <a:pt x="4484838" y="1087677"/>
                  <a:pt x="4502841" y="1097324"/>
                  <a:pt x="4520845" y="1102469"/>
                </a:cubicBezTo>
                <a:cubicBezTo>
                  <a:pt x="4545924" y="1109541"/>
                  <a:pt x="4575503" y="1108256"/>
                  <a:pt x="4603797" y="1131405"/>
                </a:cubicBezTo>
                <a:cubicBezTo>
                  <a:pt x="4497696" y="1133334"/>
                  <a:pt x="4452684" y="1072246"/>
                  <a:pt x="4404457" y="1015657"/>
                </a:cubicBezTo>
                <a:cubicBezTo>
                  <a:pt x="4386451" y="995081"/>
                  <a:pt x="4374235" y="970645"/>
                  <a:pt x="4358802" y="947496"/>
                </a:cubicBezTo>
                <a:cubicBezTo>
                  <a:pt x="4339510" y="919203"/>
                  <a:pt x="4317003" y="917916"/>
                  <a:pt x="4288710" y="942994"/>
                </a:cubicBezTo>
                <a:cubicBezTo>
                  <a:pt x="4263632" y="965500"/>
                  <a:pt x="4251416" y="963572"/>
                  <a:pt x="4243055" y="932705"/>
                </a:cubicBezTo>
                <a:cubicBezTo>
                  <a:pt x="4230195" y="884478"/>
                  <a:pt x="4200613" y="850398"/>
                  <a:pt x="4150456" y="833036"/>
                </a:cubicBezTo>
                <a:cubicBezTo>
                  <a:pt x="4144991" y="831106"/>
                  <a:pt x="4138882" y="828052"/>
                  <a:pt x="4132854" y="827007"/>
                </a:cubicBezTo>
                <a:cubicBezTo>
                  <a:pt x="4126826" y="825962"/>
                  <a:pt x="4120878" y="826927"/>
                  <a:pt x="4115733" y="833036"/>
                </a:cubicBezTo>
                <a:cubicBezTo>
                  <a:pt x="4106731" y="843323"/>
                  <a:pt x="4114446" y="855542"/>
                  <a:pt x="4120878" y="864544"/>
                </a:cubicBezTo>
                <a:cubicBezTo>
                  <a:pt x="4132452" y="880620"/>
                  <a:pt x="4142741" y="896052"/>
                  <a:pt x="4147242" y="915344"/>
                </a:cubicBezTo>
                <a:cubicBezTo>
                  <a:pt x="4150456" y="928205"/>
                  <a:pt x="4153673" y="942352"/>
                  <a:pt x="4144669" y="951996"/>
                </a:cubicBezTo>
                <a:cubicBezTo>
                  <a:pt x="4107374" y="993151"/>
                  <a:pt x="4134382" y="1012442"/>
                  <a:pt x="4166533" y="1034306"/>
                </a:cubicBezTo>
                <a:cubicBezTo>
                  <a:pt x="4210902" y="1063886"/>
                  <a:pt x="4228266" y="1107611"/>
                  <a:pt x="4217977" y="1159698"/>
                </a:cubicBezTo>
                <a:cubicBezTo>
                  <a:pt x="4214117" y="1180919"/>
                  <a:pt x="4216690" y="1193778"/>
                  <a:pt x="4243055" y="1193136"/>
                </a:cubicBezTo>
                <a:cubicBezTo>
                  <a:pt x="4253342" y="1193136"/>
                  <a:pt x="4255915" y="1200210"/>
                  <a:pt x="4259774" y="1207925"/>
                </a:cubicBezTo>
                <a:cubicBezTo>
                  <a:pt x="4342082" y="1389905"/>
                  <a:pt x="4461044" y="1549378"/>
                  <a:pt x="4600583" y="1695991"/>
                </a:cubicBezTo>
                <a:cubicBezTo>
                  <a:pt x="4713758" y="1814953"/>
                  <a:pt x="4838507" y="1922339"/>
                  <a:pt x="4967756" y="2026512"/>
                </a:cubicBezTo>
                <a:cubicBezTo>
                  <a:pt x="4971614" y="2029727"/>
                  <a:pt x="4975473" y="2033584"/>
                  <a:pt x="4977403" y="2040014"/>
                </a:cubicBezTo>
                <a:cubicBezTo>
                  <a:pt x="4916314" y="2027155"/>
                  <a:pt x="4863586" y="2000789"/>
                  <a:pt x="4812784" y="1971210"/>
                </a:cubicBezTo>
                <a:cubicBezTo>
                  <a:pt x="4677748" y="1892760"/>
                  <a:pt x="4563930" y="1791160"/>
                  <a:pt x="4448827" y="1691489"/>
                </a:cubicBezTo>
                <a:cubicBezTo>
                  <a:pt x="4378737" y="1630400"/>
                  <a:pt x="4306715" y="1571241"/>
                  <a:pt x="4229552" y="1517227"/>
                </a:cubicBezTo>
                <a:cubicBezTo>
                  <a:pt x="4216690" y="1508223"/>
                  <a:pt x="4207687" y="1496649"/>
                  <a:pt x="4198686" y="1485074"/>
                </a:cubicBezTo>
                <a:cubicBezTo>
                  <a:pt x="4193541" y="1478645"/>
                  <a:pt x="4187111" y="1472857"/>
                  <a:pt x="4176822" y="1475430"/>
                </a:cubicBezTo>
                <a:cubicBezTo>
                  <a:pt x="4163961" y="1478645"/>
                  <a:pt x="4162675" y="1488289"/>
                  <a:pt x="4161388" y="1497936"/>
                </a:cubicBezTo>
                <a:cubicBezTo>
                  <a:pt x="4157531" y="1528801"/>
                  <a:pt x="4165890" y="1556452"/>
                  <a:pt x="4181966" y="1582816"/>
                </a:cubicBezTo>
                <a:cubicBezTo>
                  <a:pt x="4223765" y="1650334"/>
                  <a:pt x="4285495" y="1702421"/>
                  <a:pt x="4349155" y="1751935"/>
                </a:cubicBezTo>
                <a:cubicBezTo>
                  <a:pt x="4431464" y="1815596"/>
                  <a:pt x="4511200" y="1881828"/>
                  <a:pt x="4583864" y="1954492"/>
                </a:cubicBezTo>
                <a:cubicBezTo>
                  <a:pt x="4589008" y="1959636"/>
                  <a:pt x="4598653" y="1962851"/>
                  <a:pt x="4595438" y="1977640"/>
                </a:cubicBezTo>
                <a:cubicBezTo>
                  <a:pt x="4549783" y="1943560"/>
                  <a:pt x="4506699" y="1910122"/>
                  <a:pt x="4462973" y="1877969"/>
                </a:cubicBezTo>
                <a:cubicBezTo>
                  <a:pt x="4419889" y="1845818"/>
                  <a:pt x="4376162" y="1813666"/>
                  <a:pt x="4333080" y="1782158"/>
                </a:cubicBezTo>
                <a:cubicBezTo>
                  <a:pt x="4322790" y="1774441"/>
                  <a:pt x="4311858" y="1763509"/>
                  <a:pt x="4297070" y="1773155"/>
                </a:cubicBezTo>
                <a:cubicBezTo>
                  <a:pt x="4281639" y="1782800"/>
                  <a:pt x="4283566" y="1798877"/>
                  <a:pt x="4287426" y="1811736"/>
                </a:cubicBezTo>
                <a:cubicBezTo>
                  <a:pt x="4299642" y="1849676"/>
                  <a:pt x="4320864" y="1883114"/>
                  <a:pt x="4349155" y="1912694"/>
                </a:cubicBezTo>
                <a:cubicBezTo>
                  <a:pt x="4445611" y="2010436"/>
                  <a:pt x="4556856" y="2094673"/>
                  <a:pt x="4660386" y="2185984"/>
                </a:cubicBezTo>
                <a:cubicBezTo>
                  <a:pt x="4716330" y="2235499"/>
                  <a:pt x="4767772" y="2288228"/>
                  <a:pt x="4816643" y="2342884"/>
                </a:cubicBezTo>
                <a:cubicBezTo>
                  <a:pt x="4827576" y="2355104"/>
                  <a:pt x="4826931" y="2366678"/>
                  <a:pt x="4823716" y="2380824"/>
                </a:cubicBezTo>
                <a:cubicBezTo>
                  <a:pt x="4810857" y="2438056"/>
                  <a:pt x="4830791" y="2457346"/>
                  <a:pt x="4895093" y="2446415"/>
                </a:cubicBezTo>
                <a:cubicBezTo>
                  <a:pt x="4915027" y="2443198"/>
                  <a:pt x="4928532" y="2446415"/>
                  <a:pt x="4940748" y="2459917"/>
                </a:cubicBezTo>
                <a:cubicBezTo>
                  <a:pt x="5088648" y="2627107"/>
                  <a:pt x="5263553" y="2767932"/>
                  <a:pt x="5454535" y="2893324"/>
                </a:cubicBezTo>
                <a:cubicBezTo>
                  <a:pt x="5532343" y="2944123"/>
                  <a:pt x="5612723" y="2992353"/>
                  <a:pt x="5694388" y="3037365"/>
                </a:cubicBezTo>
                <a:cubicBezTo>
                  <a:pt x="5694388" y="3040580"/>
                  <a:pt x="5694388" y="3044439"/>
                  <a:pt x="5694388" y="3047654"/>
                </a:cubicBezTo>
                <a:cubicBezTo>
                  <a:pt x="5693745" y="3052154"/>
                  <a:pt x="5693102" y="3054726"/>
                  <a:pt x="5692459" y="3058585"/>
                </a:cubicBezTo>
                <a:cubicBezTo>
                  <a:pt x="5577355" y="2989137"/>
                  <a:pt x="5463536" y="2917760"/>
                  <a:pt x="5352292" y="2842525"/>
                </a:cubicBezTo>
                <a:cubicBezTo>
                  <a:pt x="5050709" y="2638683"/>
                  <a:pt x="4762627" y="2420050"/>
                  <a:pt x="4470046" y="2206561"/>
                </a:cubicBezTo>
                <a:cubicBezTo>
                  <a:pt x="4371661" y="2134541"/>
                  <a:pt x="4293855" y="2042587"/>
                  <a:pt x="4205115" y="1961564"/>
                </a:cubicBezTo>
                <a:cubicBezTo>
                  <a:pt x="4145956" y="1907550"/>
                  <a:pt x="4089368" y="1850963"/>
                  <a:pt x="4020564" y="1806593"/>
                </a:cubicBezTo>
                <a:cubicBezTo>
                  <a:pt x="3992271" y="1788587"/>
                  <a:pt x="3962691" y="1772511"/>
                  <a:pt x="3924751" y="1777013"/>
                </a:cubicBezTo>
                <a:cubicBezTo>
                  <a:pt x="3909962" y="1778943"/>
                  <a:pt x="3893242" y="1782800"/>
                  <a:pt x="3888098" y="1799519"/>
                </a:cubicBezTo>
                <a:cubicBezTo>
                  <a:pt x="3883596" y="1816238"/>
                  <a:pt x="3897100" y="1823955"/>
                  <a:pt x="3909319" y="1831028"/>
                </a:cubicBezTo>
                <a:cubicBezTo>
                  <a:pt x="3912534" y="1832957"/>
                  <a:pt x="3915749" y="1835530"/>
                  <a:pt x="3918964" y="1835530"/>
                </a:cubicBezTo>
                <a:cubicBezTo>
                  <a:pt x="3980052" y="1839387"/>
                  <a:pt x="3994199" y="1888258"/>
                  <a:pt x="4023137" y="1923626"/>
                </a:cubicBezTo>
                <a:cubicBezTo>
                  <a:pt x="4032139" y="1934558"/>
                  <a:pt x="4032781" y="1945489"/>
                  <a:pt x="4023137" y="1958349"/>
                </a:cubicBezTo>
                <a:cubicBezTo>
                  <a:pt x="4005773" y="1981498"/>
                  <a:pt x="4017992" y="1991787"/>
                  <a:pt x="4041141" y="1998217"/>
                </a:cubicBezTo>
                <a:cubicBezTo>
                  <a:pt x="4064289" y="2004648"/>
                  <a:pt x="4089368" y="2006576"/>
                  <a:pt x="4114446" y="2021367"/>
                </a:cubicBezTo>
                <a:cubicBezTo>
                  <a:pt x="4074579" y="2033584"/>
                  <a:pt x="4046928" y="2020725"/>
                  <a:pt x="4021207" y="2004648"/>
                </a:cubicBezTo>
                <a:cubicBezTo>
                  <a:pt x="3963333" y="1969281"/>
                  <a:pt x="3926038" y="1917194"/>
                  <a:pt x="3890670" y="1863823"/>
                </a:cubicBezTo>
                <a:cubicBezTo>
                  <a:pt x="3883596" y="1853534"/>
                  <a:pt x="3877809" y="1841959"/>
                  <a:pt x="3868164" y="1833600"/>
                </a:cubicBezTo>
                <a:cubicBezTo>
                  <a:pt x="3850158" y="1816881"/>
                  <a:pt x="3830867" y="1814953"/>
                  <a:pt x="3809005" y="1835530"/>
                </a:cubicBezTo>
                <a:cubicBezTo>
                  <a:pt x="3780067" y="1862537"/>
                  <a:pt x="3769780" y="1860608"/>
                  <a:pt x="3760134" y="1825885"/>
                </a:cubicBezTo>
                <a:cubicBezTo>
                  <a:pt x="3747272" y="1778943"/>
                  <a:pt x="3718336" y="1746147"/>
                  <a:pt x="3668822" y="1728786"/>
                </a:cubicBezTo>
                <a:cubicBezTo>
                  <a:pt x="3658535" y="1724927"/>
                  <a:pt x="3647603" y="1719782"/>
                  <a:pt x="3636671" y="1728142"/>
                </a:cubicBezTo>
                <a:cubicBezTo>
                  <a:pt x="3625097" y="1737788"/>
                  <a:pt x="3632812" y="1747433"/>
                  <a:pt x="3637314" y="1756437"/>
                </a:cubicBezTo>
                <a:cubicBezTo>
                  <a:pt x="3643744" y="1770583"/>
                  <a:pt x="3651461" y="1784730"/>
                  <a:pt x="3657248" y="1799519"/>
                </a:cubicBezTo>
                <a:cubicBezTo>
                  <a:pt x="3667537" y="1823312"/>
                  <a:pt x="3669467" y="1848391"/>
                  <a:pt x="3650175" y="1871539"/>
                </a:cubicBezTo>
                <a:cubicBezTo>
                  <a:pt x="3636027" y="1888258"/>
                  <a:pt x="3637314" y="1899190"/>
                  <a:pt x="3655963" y="1910765"/>
                </a:cubicBezTo>
                <a:cubicBezTo>
                  <a:pt x="3715764" y="1946775"/>
                  <a:pt x="3753704" y="1993716"/>
                  <a:pt x="3733126" y="2067022"/>
                </a:cubicBezTo>
                <a:cubicBezTo>
                  <a:pt x="3729911" y="2077311"/>
                  <a:pt x="3733770" y="2087600"/>
                  <a:pt x="3745987" y="2086956"/>
                </a:cubicBezTo>
                <a:cubicBezTo>
                  <a:pt x="3772995" y="2085028"/>
                  <a:pt x="3777495" y="2101747"/>
                  <a:pt x="3785212" y="2119109"/>
                </a:cubicBezTo>
                <a:cubicBezTo>
                  <a:pt x="3860447" y="2285655"/>
                  <a:pt x="3969120" y="2430981"/>
                  <a:pt x="4094512" y="2567305"/>
                </a:cubicBezTo>
                <a:cubicBezTo>
                  <a:pt x="4218619" y="2702344"/>
                  <a:pt x="4358159" y="2823234"/>
                  <a:pt x="4506699" y="2938980"/>
                </a:cubicBezTo>
                <a:cubicBezTo>
                  <a:pt x="4464901" y="2935122"/>
                  <a:pt x="4410886" y="2911330"/>
                  <a:pt x="4358802" y="2883679"/>
                </a:cubicBezTo>
                <a:cubicBezTo>
                  <a:pt x="4221193" y="2809730"/>
                  <a:pt x="4108016" y="2709416"/>
                  <a:pt x="3992913" y="2611032"/>
                </a:cubicBezTo>
                <a:cubicBezTo>
                  <a:pt x="3912534" y="2542227"/>
                  <a:pt x="3834084" y="2471493"/>
                  <a:pt x="3744057" y="2412332"/>
                </a:cubicBezTo>
                <a:cubicBezTo>
                  <a:pt x="3733770" y="2405903"/>
                  <a:pt x="3726696" y="2397543"/>
                  <a:pt x="3720909" y="2387254"/>
                </a:cubicBezTo>
                <a:cubicBezTo>
                  <a:pt x="3715764" y="2378252"/>
                  <a:pt x="3708047" y="2369893"/>
                  <a:pt x="3694545" y="2373750"/>
                </a:cubicBezTo>
                <a:cubicBezTo>
                  <a:pt x="3681041" y="2378252"/>
                  <a:pt x="3679754" y="2389827"/>
                  <a:pt x="3679754" y="2400116"/>
                </a:cubicBezTo>
                <a:cubicBezTo>
                  <a:pt x="3681684" y="2438698"/>
                  <a:pt x="3692615" y="2473421"/>
                  <a:pt x="3716407" y="2504287"/>
                </a:cubicBezTo>
                <a:cubicBezTo>
                  <a:pt x="3762706" y="2566020"/>
                  <a:pt x="3824437" y="2614247"/>
                  <a:pt x="3886168" y="2662474"/>
                </a:cubicBezTo>
                <a:cubicBezTo>
                  <a:pt x="3971693" y="2728707"/>
                  <a:pt x="4050787" y="2800727"/>
                  <a:pt x="4122163" y="2881107"/>
                </a:cubicBezTo>
                <a:cubicBezTo>
                  <a:pt x="4070721" y="2841882"/>
                  <a:pt x="4019277" y="2802013"/>
                  <a:pt x="3967191" y="2762788"/>
                </a:cubicBezTo>
                <a:cubicBezTo>
                  <a:pt x="3927966" y="2733209"/>
                  <a:pt x="3887455" y="2704914"/>
                  <a:pt x="3847588" y="2675978"/>
                </a:cubicBezTo>
                <a:cubicBezTo>
                  <a:pt x="3837941" y="2668905"/>
                  <a:pt x="3827652" y="2661189"/>
                  <a:pt x="3814150" y="2670833"/>
                </a:cubicBezTo>
                <a:cubicBezTo>
                  <a:pt x="3801931" y="2679193"/>
                  <a:pt x="3803861" y="2691412"/>
                  <a:pt x="3806433" y="2702986"/>
                </a:cubicBezTo>
                <a:cubicBezTo>
                  <a:pt x="3816078" y="2748641"/>
                  <a:pt x="3843086" y="2785294"/>
                  <a:pt x="3876524" y="2818089"/>
                </a:cubicBezTo>
                <a:cubicBezTo>
                  <a:pt x="3917034" y="2857314"/>
                  <a:pt x="3959476" y="2894611"/>
                  <a:pt x="4003201" y="2931907"/>
                </a:cubicBezTo>
                <a:cubicBezTo>
                  <a:pt x="3956261" y="2921618"/>
                  <a:pt x="3909319" y="2911330"/>
                  <a:pt x="3862377" y="2902971"/>
                </a:cubicBezTo>
                <a:cubicBezTo>
                  <a:pt x="3883596" y="2977562"/>
                  <a:pt x="3933110" y="2992353"/>
                  <a:pt x="3977480" y="3003927"/>
                </a:cubicBezTo>
                <a:cubicBezTo>
                  <a:pt x="4037283" y="3018716"/>
                  <a:pt x="4094512" y="3037365"/>
                  <a:pt x="4151101" y="3058585"/>
                </a:cubicBezTo>
                <a:cubicBezTo>
                  <a:pt x="4174892" y="3079805"/>
                  <a:pt x="4198686" y="3100383"/>
                  <a:pt x="4221834" y="3122245"/>
                </a:cubicBezTo>
                <a:cubicBezTo>
                  <a:pt x="4245627" y="3144753"/>
                  <a:pt x="4268133" y="3167259"/>
                  <a:pt x="4290640" y="3191050"/>
                </a:cubicBezTo>
                <a:cubicBezTo>
                  <a:pt x="4306715" y="3208411"/>
                  <a:pt x="4326007" y="3223203"/>
                  <a:pt x="4307359" y="3252781"/>
                </a:cubicBezTo>
                <a:cubicBezTo>
                  <a:pt x="4298999" y="3266285"/>
                  <a:pt x="4353655" y="3339593"/>
                  <a:pt x="4371019" y="3344093"/>
                </a:cubicBezTo>
                <a:cubicBezTo>
                  <a:pt x="4373591" y="3344735"/>
                  <a:pt x="4376162" y="3345380"/>
                  <a:pt x="4378091" y="3345380"/>
                </a:cubicBezTo>
                <a:cubicBezTo>
                  <a:pt x="4415390" y="3342808"/>
                  <a:pt x="4423749" y="3364671"/>
                  <a:pt x="4424390" y="3392322"/>
                </a:cubicBezTo>
                <a:cubicBezTo>
                  <a:pt x="4425034" y="3419328"/>
                  <a:pt x="4418604" y="3452766"/>
                  <a:pt x="4469403" y="3439262"/>
                </a:cubicBezTo>
                <a:cubicBezTo>
                  <a:pt x="4475190" y="3437977"/>
                  <a:pt x="4476478" y="3441834"/>
                  <a:pt x="4479048" y="3446336"/>
                </a:cubicBezTo>
                <a:cubicBezTo>
                  <a:pt x="4534350" y="3561439"/>
                  <a:pt x="4627590" y="3650178"/>
                  <a:pt x="4719544" y="3738917"/>
                </a:cubicBezTo>
                <a:cubicBezTo>
                  <a:pt x="4724691" y="3743419"/>
                  <a:pt x="4729833" y="3747920"/>
                  <a:pt x="4734977" y="3752421"/>
                </a:cubicBezTo>
                <a:cubicBezTo>
                  <a:pt x="4638523" y="3729915"/>
                  <a:pt x="4320218" y="3700977"/>
                  <a:pt x="4226978" y="3710624"/>
                </a:cubicBezTo>
                <a:cubicBezTo>
                  <a:pt x="4144027" y="3718984"/>
                  <a:pt x="3675254" y="3578802"/>
                  <a:pt x="3578155" y="3495850"/>
                </a:cubicBezTo>
                <a:cubicBezTo>
                  <a:pt x="3564651" y="3560796"/>
                  <a:pt x="3593587" y="3586517"/>
                  <a:pt x="3616738" y="3616098"/>
                </a:cubicBezTo>
                <a:cubicBezTo>
                  <a:pt x="3649531" y="3657895"/>
                  <a:pt x="3654676" y="3687475"/>
                  <a:pt x="3592944" y="3720913"/>
                </a:cubicBezTo>
                <a:cubicBezTo>
                  <a:pt x="3416109" y="3816082"/>
                  <a:pt x="3418038" y="3819297"/>
                  <a:pt x="3583942" y="3948546"/>
                </a:cubicBezTo>
                <a:cubicBezTo>
                  <a:pt x="3591659" y="3954335"/>
                  <a:pt x="3587800" y="3972982"/>
                  <a:pt x="3589730" y="3985844"/>
                </a:cubicBezTo>
                <a:cubicBezTo>
                  <a:pt x="3546645" y="4005135"/>
                  <a:pt x="3495846" y="3954978"/>
                  <a:pt x="3444404" y="4008992"/>
                </a:cubicBezTo>
                <a:cubicBezTo>
                  <a:pt x="3666250" y="4246272"/>
                  <a:pt x="4003845" y="4471979"/>
                  <a:pt x="4309931" y="4650101"/>
                </a:cubicBezTo>
                <a:cubicBezTo>
                  <a:pt x="4062362" y="4708617"/>
                  <a:pt x="3913819" y="4502845"/>
                  <a:pt x="3731840" y="4529209"/>
                </a:cubicBezTo>
                <a:cubicBezTo>
                  <a:pt x="3641172" y="4593512"/>
                  <a:pt x="3911247" y="4697685"/>
                  <a:pt x="3653390" y="4727908"/>
                </a:cubicBezTo>
                <a:cubicBezTo>
                  <a:pt x="3765278" y="4784495"/>
                  <a:pt x="3848230" y="4839796"/>
                  <a:pt x="3925393" y="4904742"/>
                </a:cubicBezTo>
                <a:cubicBezTo>
                  <a:pt x="4062362" y="5021132"/>
                  <a:pt x="4089368" y="5098297"/>
                  <a:pt x="4026352" y="5254555"/>
                </a:cubicBezTo>
                <a:cubicBezTo>
                  <a:pt x="3984554" y="5357440"/>
                  <a:pt x="3924108" y="5451967"/>
                  <a:pt x="3977480" y="5574787"/>
                </a:cubicBezTo>
                <a:cubicBezTo>
                  <a:pt x="4014133" y="5659024"/>
                  <a:pt x="3999986" y="5714325"/>
                  <a:pt x="3861090" y="5676385"/>
                </a:cubicBezTo>
                <a:cubicBezTo>
                  <a:pt x="3711264" y="5635875"/>
                  <a:pt x="3654676" y="5711753"/>
                  <a:pt x="3692615" y="5859008"/>
                </a:cubicBezTo>
                <a:cubicBezTo>
                  <a:pt x="3717051" y="5953535"/>
                  <a:pt x="3691328" y="5983115"/>
                  <a:pt x="3588443" y="5972183"/>
                </a:cubicBezTo>
                <a:cubicBezTo>
                  <a:pt x="3474625" y="5959965"/>
                  <a:pt x="3366596" y="5898233"/>
                  <a:pt x="3225771" y="5927814"/>
                </a:cubicBezTo>
                <a:cubicBezTo>
                  <a:pt x="3338301" y="6100148"/>
                  <a:pt x="3578798" y="6051276"/>
                  <a:pt x="3709977" y="6215251"/>
                </a:cubicBezTo>
                <a:cubicBezTo>
                  <a:pt x="3553719" y="6215893"/>
                  <a:pt x="3434115" y="6215251"/>
                  <a:pt x="3318367" y="6179240"/>
                </a:cubicBezTo>
                <a:cubicBezTo>
                  <a:pt x="3270140" y="6164451"/>
                  <a:pt x="3217411" y="6149662"/>
                  <a:pt x="3190403" y="6199174"/>
                </a:cubicBezTo>
                <a:cubicBezTo>
                  <a:pt x="3158252" y="6258978"/>
                  <a:pt x="3223841" y="6281484"/>
                  <a:pt x="3263066" y="6292415"/>
                </a:cubicBezTo>
                <a:cubicBezTo>
                  <a:pt x="3373669" y="6322638"/>
                  <a:pt x="3458550" y="6394014"/>
                  <a:pt x="3550504" y="6449958"/>
                </a:cubicBezTo>
                <a:cubicBezTo>
                  <a:pt x="3726616" y="6557427"/>
                  <a:pt x="3917990" y="6649139"/>
                  <a:pt x="4077239" y="6805655"/>
                </a:cubicBezTo>
                <a:lnTo>
                  <a:pt x="4125813" y="6858000"/>
                </a:lnTo>
                <a:lnTo>
                  <a:pt x="4084568" y="6858000"/>
                </a:lnTo>
                <a:lnTo>
                  <a:pt x="3991456" y="6828025"/>
                </a:lnTo>
                <a:cubicBezTo>
                  <a:pt x="3846743" y="6771357"/>
                  <a:pt x="3719301" y="6699136"/>
                  <a:pt x="3569795" y="6680810"/>
                </a:cubicBezTo>
                <a:cubicBezTo>
                  <a:pt x="3613040" y="6726948"/>
                  <a:pt x="3659338" y="6769067"/>
                  <a:pt x="3707747" y="6808392"/>
                </a:cubicBezTo>
                <a:lnTo>
                  <a:pt x="3775165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9F2CFE-2565-3DFD-8459-CC7DB0EB5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0" y="2878372"/>
            <a:ext cx="6400800" cy="1406070"/>
          </a:xfrm>
        </p:spPr>
        <p:txBody>
          <a:bodyPr anchor="b">
            <a:normAutofit/>
          </a:bodyPr>
          <a:lstStyle/>
          <a:p>
            <a:r>
              <a:rPr lang="en-US" b="1"/>
              <a:t>Thank You</a:t>
            </a:r>
            <a:endParaRPr lang="en-US"/>
          </a:p>
        </p:txBody>
      </p:sp>
      <p:pic>
        <p:nvPicPr>
          <p:cNvPr id="4" name="Google Shape;176;p18">
            <a:extLst>
              <a:ext uri="{FF2B5EF4-FFF2-40B4-BE49-F238E27FC236}">
                <a16:creationId xmlns:a16="http://schemas.microsoft.com/office/drawing/2014/main" id="{B8D213C4-B75E-0107-0533-AD2066F9EA41}"/>
              </a:ext>
            </a:extLst>
          </p:cNvPr>
          <p:cNvPicPr preferRelativeResize="0"/>
          <p:nvPr/>
        </p:nvPicPr>
        <p:blipFill rotWithShape="1">
          <a:blip r:embed="rId3"/>
          <a:srcRect t="351" r="-1" b="4629"/>
          <a:stretch/>
        </p:blipFill>
        <p:spPr>
          <a:xfrm>
            <a:off x="7653520" y="10"/>
            <a:ext cx="4538480" cy="2624956"/>
          </a:xfrm>
          <a:custGeom>
            <a:avLst/>
            <a:gdLst/>
            <a:ahLst/>
            <a:cxnLst/>
            <a:rect l="l" t="t" r="r" b="b"/>
            <a:pathLst>
              <a:path w="4538480" h="2624966">
                <a:moveTo>
                  <a:pt x="0" y="0"/>
                </a:moveTo>
                <a:lnTo>
                  <a:pt x="4538480" y="0"/>
                </a:lnTo>
                <a:lnTo>
                  <a:pt x="4538480" y="2278570"/>
                </a:lnTo>
                <a:lnTo>
                  <a:pt x="4520384" y="2284270"/>
                </a:lnTo>
                <a:cubicBezTo>
                  <a:pt x="3945063" y="2457853"/>
                  <a:pt x="2850619" y="2701056"/>
                  <a:pt x="1497830" y="2602030"/>
                </a:cubicBezTo>
                <a:cubicBezTo>
                  <a:pt x="1428382" y="2596885"/>
                  <a:pt x="1362793" y="2593669"/>
                  <a:pt x="1295917" y="2591098"/>
                </a:cubicBezTo>
                <a:cubicBezTo>
                  <a:pt x="852222" y="2571324"/>
                  <a:pt x="414677" y="2559146"/>
                  <a:pt x="120277" y="2541000"/>
                </a:cubicBezTo>
                <a:lnTo>
                  <a:pt x="0" y="2532395"/>
                </a:lnTo>
                <a:close/>
              </a:path>
            </a:pathLst>
          </a:cu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7379F-C280-B3A3-FB1F-9447856AE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9" y="4445309"/>
            <a:ext cx="6400800" cy="1693099"/>
          </a:xfrm>
        </p:spPr>
        <p:txBody>
          <a:bodyPr>
            <a:normAutofit/>
          </a:bodyPr>
          <a:lstStyle/>
          <a:p>
            <a:r>
              <a:rPr lang="en-US" sz="2000" dirty="0"/>
              <a:t>This presentation is prepared by </a:t>
            </a:r>
            <a:r>
              <a:rPr lang="en-US" sz="2000" dirty="0" err="1"/>
              <a:t>Sloboden</a:t>
            </a:r>
            <a:r>
              <a:rPr lang="en-US" sz="2000" dirty="0"/>
              <a:t> </a:t>
            </a:r>
            <a:r>
              <a:rPr lang="en-US" sz="2000" dirty="0" err="1"/>
              <a:t>Chokrevski</a:t>
            </a:r>
            <a:r>
              <a:rPr lang="en-US" sz="2000" dirty="0"/>
              <a:t> DVM MSc, Director of the Institute for Accreditation of Republic of North Macedonia.</a:t>
            </a:r>
          </a:p>
        </p:txBody>
      </p:sp>
    </p:spTree>
    <p:extLst>
      <p:ext uri="{BB962C8B-B14F-4D97-AF65-F5344CB8AC3E}">
        <p14:creationId xmlns:p14="http://schemas.microsoft.com/office/powerpoint/2010/main" val="4228208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0057FEB2-506F-F7D8-450E-F20BD74E87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360" y="1639888"/>
            <a:ext cx="8310929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-GB" altLang="en-US" sz="2400" b="1" kern="0" dirty="0">
                <a:solidFill>
                  <a:srgbClr val="263238"/>
                </a:solidFill>
                <a:cs typeface="Arial"/>
                <a:sym typeface="Arial"/>
              </a:rPr>
              <a:t>What is accreditation?</a:t>
            </a:r>
            <a:endParaRPr lang="en-GB" altLang="en-US" sz="2400" kern="0" dirty="0">
              <a:solidFill>
                <a:srgbClr val="263238"/>
              </a:solidFill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lang="en-GB" altLang="sr-Latn-RS" sz="2400" kern="0" dirty="0">
                <a:solidFill>
                  <a:srgbClr val="263238"/>
                </a:solidFill>
                <a:latin typeface="Arial"/>
                <a:cs typeface="Arial"/>
                <a:sym typeface="Arial"/>
              </a:rPr>
              <a:t>Accreditation is a procedure where accreditation body (AB) is assessing conformity assessment body (CAB) and confirms that it is organisationally and professionally qualified to work under internationally accepted standards and rules</a:t>
            </a:r>
            <a:r>
              <a:rPr lang="en-GB" altLang="sr-Latn-RS" sz="2400" kern="0" dirty="0">
                <a:solidFill>
                  <a:srgbClr val="263238"/>
                </a:solidFill>
                <a:cs typeface="Arial"/>
                <a:sym typeface="Arial"/>
              </a:rPr>
              <a:t>. </a:t>
            </a:r>
            <a:endParaRPr lang="en-GB" altLang="sr-Latn-RS" sz="2400" kern="0" dirty="0">
              <a:solidFill>
                <a:srgbClr val="263238"/>
              </a:solidFill>
              <a:latin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endParaRPr lang="en-GB" altLang="sr-Latn-RS" sz="2400" kern="0" dirty="0">
              <a:solidFill>
                <a:srgbClr val="263238"/>
              </a:solidFill>
              <a:latin typeface="Arial"/>
              <a:cs typeface="Arial"/>
              <a:sym typeface="Arial"/>
            </a:endParaRPr>
          </a:p>
          <a:p>
            <a:pPr defTabSz="1219170">
              <a:buClr>
                <a:srgbClr val="000000"/>
              </a:buClr>
            </a:pPr>
            <a:r>
              <a:rPr lang="en-GB" altLang="sr-Latn-RS" sz="2400" b="1" kern="0" dirty="0">
                <a:solidFill>
                  <a:srgbClr val="263238"/>
                </a:solidFill>
                <a:latin typeface="Arial"/>
                <a:cs typeface="Arial"/>
                <a:sym typeface="Arial"/>
              </a:rPr>
              <a:t>What is our mission?</a:t>
            </a:r>
          </a:p>
          <a:p>
            <a:pPr defTabSz="1219170">
              <a:buClr>
                <a:srgbClr val="000000"/>
              </a:buClr>
            </a:pPr>
            <a:r>
              <a:rPr lang="en-GB" altLang="sr-Latn-RS" sz="2400" kern="0" dirty="0">
                <a:solidFill>
                  <a:srgbClr val="263238"/>
                </a:solidFill>
                <a:latin typeface="Arial"/>
                <a:cs typeface="Arial"/>
                <a:sym typeface="Arial"/>
              </a:rPr>
              <a:t>Our mission is to provide confidence in the conformity assessment results through implementation of harmonised accreditation activities in support of Macedonian and world economy 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C6B7894-B370-0112-DC52-83712AB1C6E7}"/>
              </a:ext>
            </a:extLst>
          </p:cNvPr>
          <p:cNvSpPr txBox="1">
            <a:spLocks/>
          </p:cNvSpPr>
          <p:nvPr/>
        </p:nvSpPr>
        <p:spPr>
          <a:xfrm>
            <a:off x="335360" y="314325"/>
            <a:ext cx="110184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INSTITUTE FOR ACCREDITATION OF REPUBLIC OF NORTH MACEDONIA (IARNM)</a:t>
            </a:r>
          </a:p>
        </p:txBody>
      </p:sp>
      <p:pic>
        <p:nvPicPr>
          <p:cNvPr id="2" name="Google Shape;176;p18">
            <a:extLst>
              <a:ext uri="{FF2B5EF4-FFF2-40B4-BE49-F238E27FC236}">
                <a16:creationId xmlns:a16="http://schemas.microsoft.com/office/drawing/2014/main" id="{E4AC8676-7CE9-0FB5-BB07-B770ABBF746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865959" y="6125700"/>
            <a:ext cx="1203060" cy="73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42CCFCA-6DF0-3554-C6F5-99E6624CF4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3528" y="1693724"/>
            <a:ext cx="2880319" cy="409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387175"/>
      </p:ext>
    </p:extLst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EEAB5-FFBA-F0F6-7F26-988FF0802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861" y="314325"/>
            <a:ext cx="10832939" cy="1325563"/>
          </a:xfrm>
        </p:spPr>
        <p:txBody>
          <a:bodyPr>
            <a:noAutofit/>
          </a:bodyPr>
          <a:lstStyle/>
          <a:p>
            <a:pPr algn="ctr"/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INSTITUTE FOR ACCREDITATION OF REPUBLIC OF NORTH MACEDONIA (IARNM)</a:t>
            </a:r>
            <a:endParaRPr lang="mk-MK" sz="3600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7E152-4019-8F84-A8DA-98BD8485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492" y="1818640"/>
            <a:ext cx="9087927" cy="4667251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Accreditation is above all confidence in results of testing, calibration, certification and </a:t>
            </a:r>
            <a:r>
              <a:rPr lang="en-US" sz="24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inspection</a:t>
            </a:r>
            <a:r>
              <a:rPr lang="en-US" sz="24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400" b="0" i="0" dirty="0">
                <a:solidFill>
                  <a:srgbClr val="4D4D4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International recognition of the calibration certificates, </a:t>
            </a:r>
            <a:r>
              <a:rPr lang="en-US" sz="2400" b="0" i="0" dirty="0">
                <a:solidFill>
                  <a:srgbClr val="8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reports of testing and inspections</a:t>
            </a:r>
            <a:r>
              <a:rPr lang="en-US" sz="2400" b="0" i="0" dirty="0">
                <a:solidFill>
                  <a:srgbClr val="4D4D4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as well as </a:t>
            </a:r>
            <a:r>
              <a:rPr lang="en-US" sz="24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certificates of conformity. </a:t>
            </a:r>
          </a:p>
          <a:p>
            <a:r>
              <a:rPr lang="en-US" sz="2400" b="0" i="0" dirty="0">
                <a:solidFill>
                  <a:srgbClr val="4D4D4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Reduction of unnecessary repeating of proc</a:t>
            </a:r>
            <a:r>
              <a:rPr lang="en-US" sz="24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edures and easing of the conditions for simple movement of goods, services and persons</a:t>
            </a:r>
          </a:p>
          <a:p>
            <a:r>
              <a:rPr lang="en-US" sz="2400" b="0" i="0" dirty="0">
                <a:solidFill>
                  <a:srgbClr val="4D4D4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regulated areas accreditation is a tool that governmental bodies are using </a:t>
            </a:r>
            <a:r>
              <a:rPr lang="en-US" sz="2400" b="0" i="0" dirty="0">
                <a:solidFill>
                  <a:srgbClr val="8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 authorization of conformity assessment bodies that work under regulation</a:t>
            </a:r>
            <a:endParaRPr lang="mk-MK" sz="2400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oogle Shape;176;p18">
            <a:extLst>
              <a:ext uri="{FF2B5EF4-FFF2-40B4-BE49-F238E27FC236}">
                <a16:creationId xmlns:a16="http://schemas.microsoft.com/office/drawing/2014/main" id="{69DBF005-E960-0168-1AB2-0B4D7271C22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903448" y="6125700"/>
            <a:ext cx="1203060" cy="73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248360-8DE4-82C0-C5E8-F16026B811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103" y="1682569"/>
            <a:ext cx="3026897" cy="201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860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23921-BA85-8E98-7E2D-7299DC9A5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920615-BC17-5925-A2DD-4EE3C6C6B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K"/>
          </a:p>
        </p:txBody>
      </p:sp>
      <p:pic>
        <p:nvPicPr>
          <p:cNvPr id="4" name="Slika 10">
            <a:extLst>
              <a:ext uri="{FF2B5EF4-FFF2-40B4-BE49-F238E27FC236}">
                <a16:creationId xmlns:a16="http://schemas.microsoft.com/office/drawing/2014/main" id="{66DBD20A-ED95-795B-0068-8C1FA291C7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92" y="5803"/>
            <a:ext cx="11694163" cy="6852197"/>
          </a:xfrm>
          <a:prstGeom prst="rect">
            <a:avLst/>
          </a:prstGeom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EC2803CA-FBBC-E8B2-A00F-0E718FE28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2259" y="230188"/>
            <a:ext cx="786317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3600" b="1" dirty="0">
                <a:solidFill>
                  <a:srgbClr val="800000"/>
                </a:solidFill>
                <a:latin typeface="Nunito" pitchFamily="2" charset="0"/>
              </a:rPr>
              <a:t>International Recognition of Accreditation</a:t>
            </a:r>
            <a:endParaRPr lang="en-GB" altLang="en-US" sz="3600" dirty="0">
              <a:solidFill>
                <a:srgbClr val="800000"/>
              </a:solidFill>
              <a:latin typeface="Nunito" pitchFamily="2" charset="0"/>
            </a:endParaRPr>
          </a:p>
        </p:txBody>
      </p:sp>
      <p:pic>
        <p:nvPicPr>
          <p:cNvPr id="6" name="Google Shape;176;p18">
            <a:extLst>
              <a:ext uri="{FF2B5EF4-FFF2-40B4-BE49-F238E27FC236}">
                <a16:creationId xmlns:a16="http://schemas.microsoft.com/office/drawing/2014/main" id="{B8B922DD-5378-8665-B829-90E11D14D07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65959" y="6125700"/>
            <a:ext cx="1203060" cy="73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4D51C9-6613-612B-C87C-840CF37300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543"/>
            <a:ext cx="1995772" cy="28925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27CC96-D270-9C1D-1C94-8D0F01411E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6228" y="26543"/>
            <a:ext cx="1995772" cy="289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815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41994-0523-E10D-2E33-528618D83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447" y="377156"/>
            <a:ext cx="735530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Multilateral Agreement (MLA) of European Accreditation (EA),</a:t>
            </a:r>
            <a:endParaRPr lang="mk-MK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2F08A-F2EF-97F2-764E-743D57F14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75387"/>
            <a:ext cx="9388581" cy="3768886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Multilateral Agreement Committee of European Accreditation</a:t>
            </a:r>
          </a:p>
          <a:p>
            <a:r>
              <a:rPr lang="en-US" sz="2400" dirty="0"/>
              <a:t>In order to remain a signatory of the Multilateral Agreement (MLA) of European Accreditation (EA), the IARNM must satisfy the requirements of European Regulation 765/2008 and the international ISO/IEC 17011 standard. </a:t>
            </a:r>
          </a:p>
          <a:p>
            <a:r>
              <a:rPr lang="en-US" sz="2400" dirty="0"/>
              <a:t>Every four years, the IARNM is assessed by an EA assessment team in the format of a peer review. </a:t>
            </a:r>
          </a:p>
          <a:p>
            <a:r>
              <a:rPr lang="en-US" sz="2400" dirty="0"/>
              <a:t>In 2021, we had another evaluation with an excellent result.</a:t>
            </a:r>
            <a:endParaRPr lang="mk-MK" sz="2400" dirty="0"/>
          </a:p>
          <a:p>
            <a:r>
              <a:rPr lang="en-US" sz="32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goal is: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“Once tested – </a:t>
            </a:r>
            <a:r>
              <a:rPr lang="en-US" sz="3200" dirty="0" err="1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recognised</a:t>
            </a:r>
            <a:r>
              <a:rPr lang="en-US" sz="32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everywhere</a:t>
            </a:r>
            <a:r>
              <a:rPr lang="ru-RU" sz="32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’’!</a:t>
            </a:r>
            <a:endParaRPr lang="mk-MK" sz="3200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oogle Shape;176;p18">
            <a:extLst>
              <a:ext uri="{FF2B5EF4-FFF2-40B4-BE49-F238E27FC236}">
                <a16:creationId xmlns:a16="http://schemas.microsoft.com/office/drawing/2014/main" id="{4DB59C5C-2412-B496-58D5-C4F2A677F6E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370916" y="5822066"/>
            <a:ext cx="1748845" cy="1036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C10BBE3-69AA-0B88-E295-BDEFFB96BC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966" y="2018777"/>
            <a:ext cx="2542032" cy="35981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FA6ACA-42C0-4BF1-C509-431ED22621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63" y="5544273"/>
            <a:ext cx="8069609" cy="1542261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4C0456E4-7CB5-3C40-5841-6EED74A6EF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747" y="359666"/>
            <a:ext cx="2588469" cy="145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356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43AB7818-97C0-AEB9-63F9-B103D294C624}"/>
              </a:ext>
            </a:extLst>
          </p:cNvPr>
          <p:cNvGrpSpPr>
            <a:grpSpLocks/>
          </p:cNvGrpSpPr>
          <p:nvPr/>
        </p:nvGrpSpPr>
        <p:grpSpPr bwMode="auto">
          <a:xfrm>
            <a:off x="441596" y="3835588"/>
            <a:ext cx="6847237" cy="2600307"/>
            <a:chOff x="5334" y="2885"/>
            <a:chExt cx="1671" cy="543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4BEF24A5-88FD-B7F4-DEEF-0DA5CBF4A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" y="2885"/>
              <a:ext cx="386" cy="542"/>
            </a:xfrm>
            <a:custGeom>
              <a:avLst/>
              <a:gdLst>
                <a:gd name="T0" fmla="*/ 0 w 772"/>
                <a:gd name="T1" fmla="*/ 296 h 1086"/>
                <a:gd name="T2" fmla="*/ 458 w 772"/>
                <a:gd name="T3" fmla="*/ 1086 h 1086"/>
                <a:gd name="T4" fmla="*/ 772 w 772"/>
                <a:gd name="T5" fmla="*/ 681 h 1086"/>
                <a:gd name="T6" fmla="*/ 222 w 772"/>
                <a:gd name="T7" fmla="*/ 0 h 1086"/>
                <a:gd name="T8" fmla="*/ 0 w 772"/>
                <a:gd name="T9" fmla="*/ 296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" h="1086">
                  <a:moveTo>
                    <a:pt x="0" y="296"/>
                  </a:moveTo>
                  <a:lnTo>
                    <a:pt x="458" y="1086"/>
                  </a:lnTo>
                  <a:lnTo>
                    <a:pt x="772" y="681"/>
                  </a:lnTo>
                  <a:lnTo>
                    <a:pt x="222" y="0"/>
                  </a:lnTo>
                  <a:lnTo>
                    <a:pt x="0" y="296"/>
                  </a:lnTo>
                  <a:close/>
                </a:path>
              </a:pathLst>
            </a:custGeom>
            <a:gradFill rotWithShape="0">
              <a:gsLst>
                <a:gs pos="1000">
                  <a:srgbClr val="0066FF"/>
                </a:gs>
                <a:gs pos="100000">
                  <a:srgbClr val="0041A2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 vert="wordArtVert" anchor="ctr" anchorCtr="0">
              <a:noAutofit/>
            </a:bodyPr>
            <a:lstStyle>
              <a:defPPr>
                <a:defRPr lang="sr-Latn-R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9170">
                <a:buClr>
                  <a:srgbClr val="000000"/>
                </a:buClr>
              </a:pPr>
              <a:endParaRPr lang="hr-HR" sz="2133">
                <a:solidFill>
                  <a:srgbClr val="000000"/>
                </a:solidFill>
                <a:latin typeface="Nunito" pitchFamily="2" charset="0"/>
                <a:sym typeface="Arial"/>
              </a:endParaRP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53E19603-9C3F-BE5E-A288-33822FD26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" y="2885"/>
              <a:ext cx="1170" cy="147"/>
            </a:xfrm>
            <a:custGeom>
              <a:avLst/>
              <a:gdLst>
                <a:gd name="T0" fmla="*/ 0 w 2340"/>
                <a:gd name="T1" fmla="*/ 294 h 294"/>
                <a:gd name="T2" fmla="*/ 2118 w 2340"/>
                <a:gd name="T3" fmla="*/ 294 h 294"/>
                <a:gd name="T4" fmla="*/ 2340 w 2340"/>
                <a:gd name="T5" fmla="*/ 0 h 294"/>
                <a:gd name="T6" fmla="*/ 592 w 2340"/>
                <a:gd name="T7" fmla="*/ 0 h 294"/>
                <a:gd name="T8" fmla="*/ 0 w 2340"/>
                <a:gd name="T9" fmla="*/ 29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0" h="294">
                  <a:moveTo>
                    <a:pt x="0" y="294"/>
                  </a:moveTo>
                  <a:lnTo>
                    <a:pt x="2118" y="294"/>
                  </a:lnTo>
                  <a:lnTo>
                    <a:pt x="2340" y="0"/>
                  </a:lnTo>
                  <a:lnTo>
                    <a:pt x="592" y="0"/>
                  </a:lnTo>
                  <a:lnTo>
                    <a:pt x="0" y="294"/>
                  </a:lnTo>
                  <a:close/>
                </a:path>
              </a:pathLst>
            </a:custGeom>
            <a:gradFill rotWithShape="0">
              <a:gsLst>
                <a:gs pos="0">
                  <a:srgbClr val="0066FF"/>
                </a:gs>
                <a:gs pos="100000">
                  <a:srgbClr val="0041A2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 anchor="ctr" anchorCtr="0"/>
            <a:lstStyle>
              <a:defPPr>
                <a:defRPr lang="sr-Latn-R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9170">
                <a:buClr>
                  <a:srgbClr val="000000"/>
                </a:buClr>
              </a:pPr>
              <a:endParaRPr lang="hr-HR" sz="2133">
                <a:solidFill>
                  <a:srgbClr val="000000"/>
                </a:solidFill>
                <a:latin typeface="Nunito" pitchFamily="2" charset="0"/>
                <a:sym typeface="Arial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33AB3789-EE60-AC7C-C556-364609418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" y="3032"/>
              <a:ext cx="1513" cy="396"/>
            </a:xfrm>
            <a:custGeom>
              <a:avLst/>
              <a:gdLst>
                <a:gd name="T0" fmla="*/ 0 w 3026"/>
                <a:gd name="T1" fmla="*/ 794 h 794"/>
                <a:gd name="T2" fmla="*/ 3026 w 3026"/>
                <a:gd name="T3" fmla="*/ 794 h 794"/>
                <a:gd name="T4" fmla="*/ 2568 w 3026"/>
                <a:gd name="T5" fmla="*/ 0 h 794"/>
                <a:gd name="T6" fmla="*/ 450 w 3026"/>
                <a:gd name="T7" fmla="*/ 0 h 794"/>
                <a:gd name="T8" fmla="*/ 0 w 3026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6" h="794">
                  <a:moveTo>
                    <a:pt x="0" y="794"/>
                  </a:moveTo>
                  <a:lnTo>
                    <a:pt x="3026" y="794"/>
                  </a:lnTo>
                  <a:lnTo>
                    <a:pt x="2568" y="0"/>
                  </a:lnTo>
                  <a:lnTo>
                    <a:pt x="450" y="0"/>
                  </a:lnTo>
                  <a:lnTo>
                    <a:pt x="0" y="79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66FF"/>
                </a:gs>
                <a:gs pos="100000">
                  <a:srgbClr val="0041A2"/>
                </a:gs>
              </a:gsLst>
              <a:path path="rect">
                <a:fillToRect l="50000" t="50000" r="50000" b="50000"/>
              </a:path>
              <a:tileRect/>
            </a:gradFill>
            <a:ln w="12700">
              <a:solidFill>
                <a:srgbClr val="FFFFFF">
                  <a:alpha val="92000"/>
                </a:srgbClr>
              </a:solidFill>
              <a:round/>
              <a:headEnd/>
              <a:tailEnd/>
            </a:ln>
          </p:spPr>
          <p:txBody>
            <a:bodyPr anchor="ctr" anchorCtr="0"/>
            <a:lstStyle>
              <a:defPPr>
                <a:defRPr lang="sr-Latn-R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170">
                <a:buClr>
                  <a:srgbClr val="000000"/>
                </a:buClr>
              </a:pPr>
              <a:r>
                <a:rPr lang="en-US" sz="2133" b="1" dirty="0">
                  <a:solidFill>
                    <a:srgbClr val="000000"/>
                  </a:solidFill>
                  <a:latin typeface="Arial"/>
                  <a:cs typeface="Calibri" panose="020F0502020204030204" pitchFamily="34" charset="0"/>
                  <a:sym typeface="Arial"/>
                </a:rPr>
                <a:t>USER</a:t>
              </a:r>
              <a:r>
                <a:rPr lang="hr-HR" sz="2133" b="1" dirty="0">
                  <a:solidFill>
                    <a:srgbClr val="000000"/>
                  </a:solidFill>
                  <a:latin typeface="Arial"/>
                  <a:cs typeface="Calibri" panose="020F0502020204030204" pitchFamily="34" charset="0"/>
                  <a:sym typeface="Arial"/>
                </a:rPr>
                <a:t> (</a:t>
              </a:r>
              <a:r>
                <a:rPr lang="en-US" sz="2133" b="1" dirty="0">
                  <a:solidFill>
                    <a:srgbClr val="000000"/>
                  </a:solidFill>
                  <a:latin typeface="Arial"/>
                  <a:cs typeface="Calibri" panose="020F0502020204030204" pitchFamily="34" charset="0"/>
                  <a:sym typeface="Arial"/>
                </a:rPr>
                <a:t>ORGANISATION</a:t>
              </a:r>
              <a:r>
                <a:rPr lang="hr-HR" sz="2133" b="1" dirty="0">
                  <a:solidFill>
                    <a:srgbClr val="000000"/>
                  </a:solidFill>
                  <a:latin typeface="Arial"/>
                  <a:cs typeface="Calibri" panose="020F0502020204030204" pitchFamily="34" charset="0"/>
                  <a:sym typeface="Arial"/>
                </a:rPr>
                <a:t>)</a:t>
              </a:r>
            </a:p>
          </p:txBody>
        </p:sp>
      </p:grpSp>
      <p:grpSp>
        <p:nvGrpSpPr>
          <p:cNvPr id="6" name="Group 4">
            <a:extLst>
              <a:ext uri="{FF2B5EF4-FFF2-40B4-BE49-F238E27FC236}">
                <a16:creationId xmlns:a16="http://schemas.microsoft.com/office/drawing/2014/main" id="{335CD88B-CED8-1F22-48A8-468FE7F09644}"/>
              </a:ext>
            </a:extLst>
          </p:cNvPr>
          <p:cNvGrpSpPr>
            <a:grpSpLocks/>
          </p:cNvGrpSpPr>
          <p:nvPr/>
        </p:nvGrpSpPr>
        <p:grpSpPr bwMode="auto">
          <a:xfrm>
            <a:off x="1355156" y="2617852"/>
            <a:ext cx="4806949" cy="1913467"/>
            <a:chOff x="5334" y="2885"/>
            <a:chExt cx="1671" cy="543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C9A1611-EC71-FDB8-C84F-31F8EDB98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" y="2885"/>
              <a:ext cx="386" cy="542"/>
            </a:xfrm>
            <a:custGeom>
              <a:avLst/>
              <a:gdLst>
                <a:gd name="T0" fmla="*/ 0 w 772"/>
                <a:gd name="T1" fmla="*/ 296 h 1086"/>
                <a:gd name="T2" fmla="*/ 458 w 772"/>
                <a:gd name="T3" fmla="*/ 1086 h 1086"/>
                <a:gd name="T4" fmla="*/ 772 w 772"/>
                <a:gd name="T5" fmla="*/ 681 h 1086"/>
                <a:gd name="T6" fmla="*/ 222 w 772"/>
                <a:gd name="T7" fmla="*/ 0 h 1086"/>
                <a:gd name="T8" fmla="*/ 0 w 772"/>
                <a:gd name="T9" fmla="*/ 296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" h="1086">
                  <a:moveTo>
                    <a:pt x="0" y="296"/>
                  </a:moveTo>
                  <a:lnTo>
                    <a:pt x="458" y="1086"/>
                  </a:lnTo>
                  <a:lnTo>
                    <a:pt x="772" y="681"/>
                  </a:lnTo>
                  <a:lnTo>
                    <a:pt x="222" y="0"/>
                  </a:lnTo>
                  <a:lnTo>
                    <a:pt x="0" y="296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algn="ctr" defTabSz="1219170" eaLnBrk="0" hangingPunct="0">
                <a:defRPr/>
              </a:pPr>
              <a:endParaRPr lang="hr-HR" sz="2133" kern="0">
                <a:solidFill>
                  <a:srgbClr val="000000"/>
                </a:solidFill>
                <a:latin typeface="Nunito" pitchFamily="2" charset="0"/>
                <a:cs typeface="Arial"/>
                <a:sym typeface="Arial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090CF326-E344-505F-7F5D-D073F49A7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" y="2885"/>
              <a:ext cx="1170" cy="147"/>
            </a:xfrm>
            <a:custGeom>
              <a:avLst/>
              <a:gdLst>
                <a:gd name="T0" fmla="*/ 0 w 2340"/>
                <a:gd name="T1" fmla="*/ 294 h 294"/>
                <a:gd name="T2" fmla="*/ 2118 w 2340"/>
                <a:gd name="T3" fmla="*/ 294 h 294"/>
                <a:gd name="T4" fmla="*/ 2340 w 2340"/>
                <a:gd name="T5" fmla="*/ 0 h 294"/>
                <a:gd name="T6" fmla="*/ 592 w 2340"/>
                <a:gd name="T7" fmla="*/ 0 h 294"/>
                <a:gd name="T8" fmla="*/ 0 w 2340"/>
                <a:gd name="T9" fmla="*/ 29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0" h="294">
                  <a:moveTo>
                    <a:pt x="0" y="294"/>
                  </a:moveTo>
                  <a:lnTo>
                    <a:pt x="2118" y="294"/>
                  </a:lnTo>
                  <a:lnTo>
                    <a:pt x="2340" y="0"/>
                  </a:lnTo>
                  <a:lnTo>
                    <a:pt x="592" y="0"/>
                  </a:lnTo>
                  <a:lnTo>
                    <a:pt x="0" y="294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algn="ctr" defTabSz="1219170" eaLnBrk="0" hangingPunct="0">
                <a:defRPr/>
              </a:pPr>
              <a:endParaRPr lang="hr-HR" sz="2133" kern="0">
                <a:solidFill>
                  <a:srgbClr val="000000"/>
                </a:solidFill>
                <a:latin typeface="Nunito" pitchFamily="2" charset="0"/>
                <a:cs typeface="Arial"/>
                <a:sym typeface="Arial"/>
              </a:endParaRPr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E51F4827-8A8E-EE04-9B82-391190CEF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" y="3032"/>
              <a:ext cx="1513" cy="396"/>
            </a:xfrm>
            <a:custGeom>
              <a:avLst/>
              <a:gdLst>
                <a:gd name="T0" fmla="*/ 0 w 3026"/>
                <a:gd name="T1" fmla="*/ 794 h 794"/>
                <a:gd name="T2" fmla="*/ 3026 w 3026"/>
                <a:gd name="T3" fmla="*/ 794 h 794"/>
                <a:gd name="T4" fmla="*/ 2568 w 3026"/>
                <a:gd name="T5" fmla="*/ 0 h 794"/>
                <a:gd name="T6" fmla="*/ 450 w 3026"/>
                <a:gd name="T7" fmla="*/ 0 h 794"/>
                <a:gd name="T8" fmla="*/ 0 w 3026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6" h="794">
                  <a:moveTo>
                    <a:pt x="0" y="794"/>
                  </a:moveTo>
                  <a:lnTo>
                    <a:pt x="3026" y="794"/>
                  </a:lnTo>
                  <a:lnTo>
                    <a:pt x="2568" y="0"/>
                  </a:lnTo>
                  <a:lnTo>
                    <a:pt x="450" y="0"/>
                  </a:lnTo>
                  <a:lnTo>
                    <a:pt x="0" y="79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path path="rect">
                <a:fillToRect l="50000" t="50000" r="50000" b="50000"/>
              </a:path>
              <a:tileRect/>
            </a:gra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 anchor="ctr" anchorCtr="0"/>
            <a:lstStyle/>
            <a:p>
              <a:pPr algn="ctr" defTabSz="1219170" eaLnBrk="0" hangingPunct="0">
                <a:defRPr/>
              </a:pPr>
              <a:r>
                <a:rPr lang="en-US" sz="2133" b="1" kern="0" dirty="0">
                  <a:solidFill>
                    <a:srgbClr val="000000"/>
                  </a:solidFill>
                  <a:latin typeface="Arial"/>
                  <a:cs typeface="Calibri" panose="020F0502020204030204" pitchFamily="34" charset="0"/>
                  <a:sym typeface="Arial"/>
                </a:rPr>
                <a:t>CAB</a:t>
              </a:r>
              <a:endParaRPr lang="hr-HR" sz="2133" b="1" kern="0" dirty="0">
                <a:solidFill>
                  <a:srgbClr val="000000"/>
                </a:solidFill>
                <a:latin typeface="Arial"/>
                <a:cs typeface="Calibri" panose="020F0502020204030204" pitchFamily="34" charset="0"/>
                <a:sym typeface="Arial"/>
              </a:endParaRPr>
            </a:p>
          </p:txBody>
        </p:sp>
      </p:grpSp>
      <p:grpSp>
        <p:nvGrpSpPr>
          <p:cNvPr id="10" name="Group 8">
            <a:extLst>
              <a:ext uri="{FF2B5EF4-FFF2-40B4-BE49-F238E27FC236}">
                <a16:creationId xmlns:a16="http://schemas.microsoft.com/office/drawing/2014/main" id="{2AD9099C-F0AC-E32E-019B-B90F568FCD61}"/>
              </a:ext>
            </a:extLst>
          </p:cNvPr>
          <p:cNvGrpSpPr>
            <a:grpSpLocks/>
          </p:cNvGrpSpPr>
          <p:nvPr/>
        </p:nvGrpSpPr>
        <p:grpSpPr bwMode="auto">
          <a:xfrm>
            <a:off x="2021906" y="1815635"/>
            <a:ext cx="3340100" cy="1308100"/>
            <a:chOff x="5334" y="2885"/>
            <a:chExt cx="1671" cy="543"/>
          </a:xfrm>
        </p:grpSpPr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8EC2B399-F8CF-A36F-E51B-73A93E3F7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" y="2885"/>
              <a:ext cx="386" cy="542"/>
            </a:xfrm>
            <a:custGeom>
              <a:avLst/>
              <a:gdLst>
                <a:gd name="T0" fmla="*/ 0 w 772"/>
                <a:gd name="T1" fmla="*/ 296 h 1086"/>
                <a:gd name="T2" fmla="*/ 458 w 772"/>
                <a:gd name="T3" fmla="*/ 1086 h 1086"/>
                <a:gd name="T4" fmla="*/ 772 w 772"/>
                <a:gd name="T5" fmla="*/ 681 h 1086"/>
                <a:gd name="T6" fmla="*/ 222 w 772"/>
                <a:gd name="T7" fmla="*/ 0 h 1086"/>
                <a:gd name="T8" fmla="*/ 0 w 772"/>
                <a:gd name="T9" fmla="*/ 296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" h="1086">
                  <a:moveTo>
                    <a:pt x="0" y="296"/>
                  </a:moveTo>
                  <a:lnTo>
                    <a:pt x="458" y="1086"/>
                  </a:lnTo>
                  <a:lnTo>
                    <a:pt x="772" y="681"/>
                  </a:lnTo>
                  <a:lnTo>
                    <a:pt x="222" y="0"/>
                  </a:lnTo>
                  <a:lnTo>
                    <a:pt x="0" y="296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B22400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algn="ctr" defTabSz="1219170" eaLnBrk="0" hangingPunct="0">
                <a:buClr>
                  <a:srgbClr val="000000"/>
                </a:buClr>
              </a:pPr>
              <a:endParaRPr lang="hr-HR" sz="2133" kern="0">
                <a:solidFill>
                  <a:srgbClr val="000000"/>
                </a:solidFill>
                <a:latin typeface="Nunito" pitchFamily="2" charset="0"/>
                <a:cs typeface="Arial"/>
                <a:sym typeface="Arial"/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0C0CC71E-1808-1863-68A7-AA3081BA6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" y="2885"/>
              <a:ext cx="1170" cy="147"/>
            </a:xfrm>
            <a:custGeom>
              <a:avLst/>
              <a:gdLst>
                <a:gd name="T0" fmla="*/ 0 w 2340"/>
                <a:gd name="T1" fmla="*/ 294 h 294"/>
                <a:gd name="T2" fmla="*/ 2118 w 2340"/>
                <a:gd name="T3" fmla="*/ 294 h 294"/>
                <a:gd name="T4" fmla="*/ 2340 w 2340"/>
                <a:gd name="T5" fmla="*/ 0 h 294"/>
                <a:gd name="T6" fmla="*/ 592 w 2340"/>
                <a:gd name="T7" fmla="*/ 0 h 294"/>
                <a:gd name="T8" fmla="*/ 0 w 2340"/>
                <a:gd name="T9" fmla="*/ 29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0" h="294">
                  <a:moveTo>
                    <a:pt x="0" y="294"/>
                  </a:moveTo>
                  <a:lnTo>
                    <a:pt x="2118" y="294"/>
                  </a:lnTo>
                  <a:lnTo>
                    <a:pt x="2340" y="0"/>
                  </a:lnTo>
                  <a:lnTo>
                    <a:pt x="592" y="0"/>
                  </a:lnTo>
                  <a:lnTo>
                    <a:pt x="0" y="294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B22400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algn="ctr" defTabSz="1219170" eaLnBrk="0" hangingPunct="0">
                <a:buClr>
                  <a:srgbClr val="000000"/>
                </a:buClr>
              </a:pPr>
              <a:endParaRPr lang="hr-HR" sz="2133" kern="0">
                <a:solidFill>
                  <a:srgbClr val="000000"/>
                </a:solidFill>
                <a:latin typeface="Nunito" pitchFamily="2" charset="0"/>
                <a:cs typeface="Arial"/>
                <a:sym typeface="Arial"/>
              </a:endParaRPr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B9C96683-AB62-5F69-6E37-058E66FA5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" y="3032"/>
              <a:ext cx="1513" cy="396"/>
            </a:xfrm>
            <a:custGeom>
              <a:avLst/>
              <a:gdLst>
                <a:gd name="T0" fmla="*/ 0 w 3026"/>
                <a:gd name="T1" fmla="*/ 794 h 794"/>
                <a:gd name="T2" fmla="*/ 3026 w 3026"/>
                <a:gd name="T3" fmla="*/ 794 h 794"/>
                <a:gd name="T4" fmla="*/ 2568 w 3026"/>
                <a:gd name="T5" fmla="*/ 0 h 794"/>
                <a:gd name="T6" fmla="*/ 450 w 3026"/>
                <a:gd name="T7" fmla="*/ 0 h 794"/>
                <a:gd name="T8" fmla="*/ 0 w 3026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6" h="794">
                  <a:moveTo>
                    <a:pt x="0" y="794"/>
                  </a:moveTo>
                  <a:lnTo>
                    <a:pt x="3026" y="794"/>
                  </a:lnTo>
                  <a:lnTo>
                    <a:pt x="2568" y="0"/>
                  </a:lnTo>
                  <a:lnTo>
                    <a:pt x="450" y="0"/>
                  </a:lnTo>
                  <a:lnTo>
                    <a:pt x="0" y="79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3300"/>
                </a:gs>
                <a:gs pos="100000">
                  <a:srgbClr val="B22400"/>
                </a:gs>
              </a:gsLst>
              <a:path path="rect">
                <a:fillToRect l="50000" t="50000" r="50000" b="50000"/>
              </a:path>
              <a:tileRect/>
            </a:gra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 anchor="ctr" anchorCtr="0"/>
            <a:lstStyle/>
            <a:p>
              <a:pPr algn="ctr" defTabSz="1219170" eaLnBrk="0" hangingPunct="0">
                <a:buClr>
                  <a:srgbClr val="000000"/>
                </a:buClr>
              </a:pPr>
              <a:r>
                <a:rPr lang="en-US" sz="2133" b="1" kern="0" dirty="0">
                  <a:solidFill>
                    <a:srgbClr val="000000"/>
                  </a:solidFill>
                  <a:latin typeface="Arial"/>
                  <a:cs typeface="Calibri" panose="020F0502020204030204" pitchFamily="34" charset="0"/>
                  <a:sym typeface="Arial"/>
                </a:rPr>
                <a:t>IARNM</a:t>
              </a:r>
              <a:endParaRPr lang="hr-HR" sz="2133" b="1" kern="0" dirty="0">
                <a:solidFill>
                  <a:srgbClr val="000000"/>
                </a:solidFill>
                <a:latin typeface="Arial"/>
                <a:cs typeface="Calibri" panose="020F0502020204030204" pitchFamily="34" charset="0"/>
                <a:sym typeface="Arial"/>
              </a:endParaRPr>
            </a:p>
          </p:txBody>
        </p:sp>
      </p:grpSp>
      <p:grpSp>
        <p:nvGrpSpPr>
          <p:cNvPr id="14" name="Group 12">
            <a:extLst>
              <a:ext uri="{FF2B5EF4-FFF2-40B4-BE49-F238E27FC236}">
                <a16:creationId xmlns:a16="http://schemas.microsoft.com/office/drawing/2014/main" id="{38D97346-F4AE-DC3F-B5AA-D75B67269638}"/>
              </a:ext>
            </a:extLst>
          </p:cNvPr>
          <p:cNvGrpSpPr>
            <a:grpSpLocks/>
          </p:cNvGrpSpPr>
          <p:nvPr/>
        </p:nvGrpSpPr>
        <p:grpSpPr bwMode="auto">
          <a:xfrm>
            <a:off x="2481224" y="1021885"/>
            <a:ext cx="2341033" cy="1143000"/>
            <a:chOff x="1344" y="1707"/>
            <a:chExt cx="1198" cy="540"/>
          </a:xfrm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4EC1BCB0-8794-BB71-7940-99C3B9B2D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7" y="1708"/>
              <a:ext cx="365" cy="539"/>
            </a:xfrm>
            <a:custGeom>
              <a:avLst/>
              <a:gdLst>
                <a:gd name="T0" fmla="*/ 455 w 665"/>
                <a:gd name="T1" fmla="*/ 948 h 948"/>
                <a:gd name="T2" fmla="*/ 665 w 665"/>
                <a:gd name="T3" fmla="*/ 676 h 948"/>
                <a:gd name="T4" fmla="*/ 115 w 665"/>
                <a:gd name="T5" fmla="*/ 0 h 948"/>
                <a:gd name="T6" fmla="*/ 0 w 665"/>
                <a:gd name="T7" fmla="*/ 143 h 948"/>
                <a:gd name="T8" fmla="*/ 455 w 665"/>
                <a:gd name="T9" fmla="*/ 948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5" h="948">
                  <a:moveTo>
                    <a:pt x="455" y="948"/>
                  </a:moveTo>
                  <a:lnTo>
                    <a:pt x="665" y="676"/>
                  </a:lnTo>
                  <a:lnTo>
                    <a:pt x="115" y="0"/>
                  </a:lnTo>
                  <a:lnTo>
                    <a:pt x="0" y="143"/>
                  </a:lnTo>
                  <a:lnTo>
                    <a:pt x="455" y="948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FFFF">
                    <a:gamma/>
                    <a:shade val="54510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algn="ctr" defTabSz="1219170" eaLnBrk="0" hangingPunct="0">
                <a:defRPr/>
              </a:pPr>
              <a:endParaRPr lang="hr-HR" sz="2133" kern="0">
                <a:solidFill>
                  <a:srgbClr val="000000"/>
                </a:solidFill>
                <a:latin typeface="Nunito" pitchFamily="2" charset="0"/>
                <a:cs typeface="Arial"/>
                <a:sym typeface="Arial"/>
              </a:endParaRPr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B6E038C-A752-BC54-119C-ECC94AE60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7" y="1707"/>
              <a:ext cx="642" cy="81"/>
            </a:xfrm>
            <a:custGeom>
              <a:avLst/>
              <a:gdLst>
                <a:gd name="T0" fmla="*/ 0 w 1167"/>
                <a:gd name="T1" fmla="*/ 143 h 143"/>
                <a:gd name="T2" fmla="*/ 1052 w 1167"/>
                <a:gd name="T3" fmla="*/ 143 h 143"/>
                <a:gd name="T4" fmla="*/ 1167 w 1167"/>
                <a:gd name="T5" fmla="*/ 0 h 143"/>
                <a:gd name="T6" fmla="*/ 363 w 1167"/>
                <a:gd name="T7" fmla="*/ 0 h 143"/>
                <a:gd name="T8" fmla="*/ 0 w 1167"/>
                <a:gd name="T9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7" h="143">
                  <a:moveTo>
                    <a:pt x="0" y="143"/>
                  </a:moveTo>
                  <a:lnTo>
                    <a:pt x="1052" y="143"/>
                  </a:lnTo>
                  <a:lnTo>
                    <a:pt x="1167" y="0"/>
                  </a:lnTo>
                  <a:lnTo>
                    <a:pt x="363" y="0"/>
                  </a:lnTo>
                  <a:lnTo>
                    <a:pt x="0" y="143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FFFF">
                    <a:gamma/>
                    <a:shade val="54510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algn="ctr" defTabSz="1219170" eaLnBrk="0" hangingPunct="0">
                <a:defRPr/>
              </a:pPr>
              <a:endParaRPr lang="hr-HR" sz="2133" kern="0">
                <a:solidFill>
                  <a:srgbClr val="000000"/>
                </a:solidFill>
                <a:latin typeface="Nunito" pitchFamily="2" charset="0"/>
                <a:cs typeface="Arial"/>
                <a:sym typeface="Arial"/>
              </a:endParaRPr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8E610691-D6FD-DD1F-6C6C-54DEBE503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4" y="1788"/>
              <a:ext cx="1082" cy="459"/>
            </a:xfrm>
            <a:custGeom>
              <a:avLst/>
              <a:gdLst>
                <a:gd name="T0" fmla="*/ 0 w 1969"/>
                <a:gd name="T1" fmla="*/ 807 h 807"/>
                <a:gd name="T2" fmla="*/ 1969 w 1969"/>
                <a:gd name="T3" fmla="*/ 807 h 807"/>
                <a:gd name="T4" fmla="*/ 1512 w 1969"/>
                <a:gd name="T5" fmla="*/ 0 h 807"/>
                <a:gd name="T6" fmla="*/ 458 w 1969"/>
                <a:gd name="T7" fmla="*/ 0 h 807"/>
                <a:gd name="T8" fmla="*/ 0 w 1969"/>
                <a:gd name="T9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9" h="807">
                  <a:moveTo>
                    <a:pt x="0" y="807"/>
                  </a:moveTo>
                  <a:lnTo>
                    <a:pt x="1969" y="807"/>
                  </a:lnTo>
                  <a:lnTo>
                    <a:pt x="1512" y="0"/>
                  </a:lnTo>
                  <a:lnTo>
                    <a:pt x="458" y="0"/>
                  </a:lnTo>
                  <a:lnTo>
                    <a:pt x="0" y="807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FFFF">
                    <a:gamma/>
                    <a:shade val="54510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 anchor="ctr" anchorCtr="0"/>
            <a:lstStyle/>
            <a:p>
              <a:pPr algn="ctr" defTabSz="1219170" eaLnBrk="0" hangingPunct="0">
                <a:defRPr/>
              </a:pPr>
              <a:r>
                <a:rPr lang="hr-HR" sz="2133" b="1" kern="0">
                  <a:solidFill>
                    <a:srgbClr val="000000"/>
                  </a:solidFill>
                  <a:latin typeface="Arial"/>
                  <a:cs typeface="Calibri" panose="020F0502020204030204" pitchFamily="34" charset="0"/>
                  <a:sym typeface="Arial"/>
                </a:rPr>
                <a:t>EA</a:t>
              </a:r>
            </a:p>
          </p:txBody>
        </p:sp>
      </p:grpSp>
      <p:grpSp>
        <p:nvGrpSpPr>
          <p:cNvPr id="18" name="Group 16">
            <a:extLst>
              <a:ext uri="{FF2B5EF4-FFF2-40B4-BE49-F238E27FC236}">
                <a16:creationId xmlns:a16="http://schemas.microsoft.com/office/drawing/2014/main" id="{D396FE3A-80BC-A18A-6B57-BEC1409D3254}"/>
              </a:ext>
            </a:extLst>
          </p:cNvPr>
          <p:cNvGrpSpPr>
            <a:grpSpLocks/>
          </p:cNvGrpSpPr>
          <p:nvPr/>
        </p:nvGrpSpPr>
        <p:grpSpPr bwMode="auto">
          <a:xfrm>
            <a:off x="2972712" y="54569"/>
            <a:ext cx="1261533" cy="1140884"/>
            <a:chOff x="5861" y="2098"/>
            <a:chExt cx="509" cy="402"/>
          </a:xfrm>
        </p:grpSpPr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59170274-FBC5-5EBF-97DF-424CF1753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" y="2098"/>
              <a:ext cx="281" cy="402"/>
            </a:xfrm>
            <a:custGeom>
              <a:avLst/>
              <a:gdLst>
                <a:gd name="T0" fmla="*/ 457 w 562"/>
                <a:gd name="T1" fmla="*/ 804 h 804"/>
                <a:gd name="T2" fmla="*/ 562 w 562"/>
                <a:gd name="T3" fmla="*/ 679 h 804"/>
                <a:gd name="T4" fmla="*/ 0 w 562"/>
                <a:gd name="T5" fmla="*/ 0 h 804"/>
                <a:gd name="T6" fmla="*/ 457 w 562"/>
                <a:gd name="T7" fmla="*/ 80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2" h="804">
                  <a:moveTo>
                    <a:pt x="457" y="804"/>
                  </a:moveTo>
                  <a:lnTo>
                    <a:pt x="562" y="679"/>
                  </a:lnTo>
                  <a:lnTo>
                    <a:pt x="0" y="0"/>
                  </a:lnTo>
                  <a:lnTo>
                    <a:pt x="457" y="804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3300">
                    <a:gamma/>
                    <a:shade val="69804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algn="ctr" defTabSz="1219170" eaLnBrk="0" hangingPunct="0">
                <a:buClr>
                  <a:srgbClr val="000000"/>
                </a:buClr>
              </a:pPr>
              <a:endParaRPr lang="hr-HR" sz="2133" kern="0">
                <a:solidFill>
                  <a:srgbClr val="000000"/>
                </a:solidFill>
                <a:latin typeface="Nunito" pitchFamily="2" charset="0"/>
                <a:cs typeface="Arial"/>
                <a:sym typeface="Arial"/>
              </a:endParaRPr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8FB1EFC0-6F3C-4EA1-0B4B-8F171439A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1" y="2098"/>
              <a:ext cx="456" cy="402"/>
            </a:xfrm>
            <a:custGeom>
              <a:avLst/>
              <a:gdLst>
                <a:gd name="T0" fmla="*/ 0 w 913"/>
                <a:gd name="T1" fmla="*/ 804 h 804"/>
                <a:gd name="T2" fmla="*/ 913 w 913"/>
                <a:gd name="T3" fmla="*/ 804 h 804"/>
                <a:gd name="T4" fmla="*/ 456 w 913"/>
                <a:gd name="T5" fmla="*/ 0 h 804"/>
                <a:gd name="T6" fmla="*/ 0 w 913"/>
                <a:gd name="T7" fmla="*/ 80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3" h="804">
                  <a:moveTo>
                    <a:pt x="0" y="804"/>
                  </a:moveTo>
                  <a:lnTo>
                    <a:pt x="913" y="804"/>
                  </a:lnTo>
                  <a:lnTo>
                    <a:pt x="456" y="0"/>
                  </a:lnTo>
                  <a:lnTo>
                    <a:pt x="0" y="804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B22400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 anchor="b" anchorCtr="0"/>
            <a:lstStyle/>
            <a:p>
              <a:pPr algn="ctr" defTabSz="1219170" eaLnBrk="0" hangingPunct="0">
                <a:buClr>
                  <a:srgbClr val="000000"/>
                </a:buClr>
              </a:pPr>
              <a:r>
                <a:rPr lang="hr-HR" sz="2133" b="1" kern="0">
                  <a:solidFill>
                    <a:srgbClr val="000000"/>
                  </a:solidFill>
                  <a:latin typeface="Arial"/>
                  <a:cs typeface="Calibri" panose="020F0502020204030204" pitchFamily="34" charset="0"/>
                  <a:sym typeface="Arial"/>
                </a:rPr>
                <a:t>IAF</a:t>
              </a:r>
            </a:p>
            <a:p>
              <a:pPr algn="ctr" defTabSz="1219170" eaLnBrk="0" hangingPunct="0">
                <a:buClr>
                  <a:srgbClr val="000000"/>
                </a:buClr>
              </a:pPr>
              <a:r>
                <a:rPr lang="hr-HR" sz="2133" b="1" kern="0">
                  <a:solidFill>
                    <a:srgbClr val="000000"/>
                  </a:solidFill>
                  <a:latin typeface="Arial"/>
                  <a:cs typeface="Calibri" panose="020F0502020204030204" pitchFamily="34" charset="0"/>
                  <a:sym typeface="Arial"/>
                </a:rPr>
                <a:t>ILAC</a:t>
              </a:r>
            </a:p>
          </p:txBody>
        </p:sp>
      </p:grpSp>
      <p:sp>
        <p:nvSpPr>
          <p:cNvPr id="21" name="Rectangle 3">
            <a:extLst>
              <a:ext uri="{FF2B5EF4-FFF2-40B4-BE49-F238E27FC236}">
                <a16:creationId xmlns:a16="http://schemas.microsoft.com/office/drawing/2014/main" id="{29E27365-F702-226C-0D77-75FE8B7BE7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8940" y="54568"/>
            <a:ext cx="5362336" cy="662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2767" tIns="61384" rIns="122767" bIns="61384">
            <a:spAutoFit/>
          </a:bodyPr>
          <a:lstStyle/>
          <a:p>
            <a:pPr defTabSz="1219170">
              <a:lnSpc>
                <a:spcPct val="75000"/>
              </a:lnSpc>
              <a:spcBef>
                <a:spcPct val="50000"/>
              </a:spcBef>
              <a:buClr>
                <a:srgbClr val="000000"/>
              </a:buClr>
            </a:pPr>
            <a:r>
              <a:rPr lang="en-US" sz="1867" kern="0" dirty="0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INTERNATIONAL ACCREDITATION ORGANISATIONS</a:t>
            </a:r>
          </a:p>
          <a:p>
            <a:pPr marL="1015975" lvl="1" indent="-253994" defTabSz="1219170">
              <a:buClr>
                <a:srgbClr val="000000"/>
              </a:buClr>
              <a:buSzPct val="140000"/>
              <a:buFont typeface="Wingdings" pitchFamily="2" charset="2"/>
              <a:buChar char="ü"/>
            </a:pPr>
            <a:r>
              <a:rPr lang="en-US" sz="1867" kern="0" dirty="0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Assessing regional </a:t>
            </a:r>
            <a:r>
              <a:rPr lang="en-US" sz="1867" kern="0" dirty="0" err="1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Organisations</a:t>
            </a:r>
            <a:endParaRPr lang="en-US" sz="1867" kern="0" dirty="0">
              <a:solidFill>
                <a:prstClr val="black"/>
              </a:solidFill>
              <a:latin typeface="Nunito" pitchFamily="2" charset="0"/>
              <a:cs typeface="Calibri" panose="020F0502020204030204" pitchFamily="34" charset="0"/>
              <a:sym typeface="Arial"/>
            </a:endParaRPr>
          </a:p>
          <a:p>
            <a:pPr marL="1015975" lvl="1" indent="-253994" defTabSz="1219170">
              <a:buClr>
                <a:srgbClr val="000000"/>
              </a:buClr>
              <a:buSzPct val="140000"/>
              <a:buFont typeface="Wingdings" pitchFamily="2" charset="2"/>
              <a:buChar char="ü"/>
            </a:pPr>
            <a:r>
              <a:rPr lang="en-US" sz="1867" kern="0" dirty="0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ISO/IEC 17011</a:t>
            </a:r>
          </a:p>
          <a:p>
            <a:pPr marL="1015975" lvl="1" indent="-253994" defTabSz="1219170">
              <a:buClr>
                <a:srgbClr val="000000"/>
              </a:buClr>
              <a:buSzPct val="140000"/>
              <a:buFont typeface="Wingdings" pitchFamily="2" charset="2"/>
              <a:buChar char="ü"/>
            </a:pPr>
            <a:r>
              <a:rPr lang="en-US" sz="1867" kern="0" dirty="0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IAF, ILAC rules</a:t>
            </a:r>
          </a:p>
          <a:p>
            <a:pPr marL="1015975" lvl="1" indent="-253994" defTabSz="1219170">
              <a:lnSpc>
                <a:spcPct val="75000"/>
              </a:lnSpc>
              <a:buClr>
                <a:srgbClr val="000000"/>
              </a:buClr>
            </a:pPr>
            <a:endParaRPr lang="en-US" sz="1867" kern="0" dirty="0">
              <a:solidFill>
                <a:prstClr val="black"/>
              </a:solidFill>
              <a:latin typeface="Nunito" pitchFamily="2" charset="0"/>
              <a:cs typeface="Calibri" panose="020F0502020204030204" pitchFamily="34" charset="0"/>
              <a:sym typeface="Arial"/>
            </a:endParaRPr>
          </a:p>
          <a:p>
            <a:pPr defTabSz="1219170">
              <a:lnSpc>
                <a:spcPct val="75000"/>
              </a:lnSpc>
              <a:buClr>
                <a:srgbClr val="000000"/>
              </a:buClr>
            </a:pPr>
            <a:r>
              <a:rPr lang="en-US" sz="1867" kern="0" dirty="0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REGIONAL ORGANISATION FOR ACCREDITATION</a:t>
            </a:r>
          </a:p>
          <a:p>
            <a:pPr marL="1015975" lvl="1" indent="-253994" defTabSz="1219170">
              <a:buClr>
                <a:srgbClr val="000000"/>
              </a:buClr>
              <a:buSzPct val="140000"/>
              <a:buFont typeface="Wingdings" pitchFamily="2" charset="2"/>
              <a:buChar char="ü"/>
            </a:pPr>
            <a:r>
              <a:rPr lang="en-US" sz="1867" kern="0" dirty="0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Assessing NABs</a:t>
            </a:r>
          </a:p>
          <a:p>
            <a:pPr marL="1015975" lvl="1" indent="-253994" defTabSz="1219170">
              <a:buClr>
                <a:srgbClr val="000000"/>
              </a:buClr>
              <a:buSzPct val="140000"/>
              <a:buFont typeface="Wingdings" pitchFamily="2" charset="2"/>
              <a:buChar char="ü"/>
            </a:pPr>
            <a:r>
              <a:rPr lang="en-US" sz="1867" kern="0" dirty="0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ISO/IEC 17011</a:t>
            </a:r>
          </a:p>
          <a:p>
            <a:pPr marL="1015975" lvl="1" indent="-253994" defTabSz="1219170">
              <a:buClr>
                <a:srgbClr val="000000"/>
              </a:buClr>
              <a:buSzPct val="140000"/>
              <a:buFont typeface="Wingdings" pitchFamily="2" charset="2"/>
              <a:buChar char="ü"/>
            </a:pPr>
            <a:r>
              <a:rPr lang="en-US" sz="1867" kern="0" dirty="0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Regulative (EU) 765/2008</a:t>
            </a:r>
          </a:p>
          <a:p>
            <a:pPr marL="1015975" lvl="1" indent="-253994" defTabSz="1219170">
              <a:buClr>
                <a:srgbClr val="000000"/>
              </a:buClr>
              <a:buSzPct val="140000"/>
              <a:buFont typeface="Wingdings" pitchFamily="2" charset="2"/>
              <a:buChar char="ü"/>
            </a:pPr>
            <a:r>
              <a:rPr lang="en-US" sz="1867" kern="0" dirty="0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EA, IAF, ILAC rules</a:t>
            </a:r>
          </a:p>
          <a:p>
            <a:pPr defTabSz="1219170">
              <a:lnSpc>
                <a:spcPct val="75000"/>
              </a:lnSpc>
              <a:buClr>
                <a:srgbClr val="000000"/>
              </a:buClr>
            </a:pPr>
            <a:endParaRPr lang="en-US" sz="1867" kern="0" dirty="0">
              <a:solidFill>
                <a:prstClr val="black"/>
              </a:solidFill>
              <a:latin typeface="Nunito" pitchFamily="2" charset="0"/>
              <a:cs typeface="Calibri" panose="020F0502020204030204" pitchFamily="34" charset="0"/>
              <a:sym typeface="Arial"/>
            </a:endParaRPr>
          </a:p>
          <a:p>
            <a:pPr defTabSz="1219170">
              <a:lnSpc>
                <a:spcPct val="75000"/>
              </a:lnSpc>
              <a:buClr>
                <a:srgbClr val="000000"/>
              </a:buClr>
            </a:pPr>
            <a:r>
              <a:rPr lang="en-US" sz="1867" kern="0" dirty="0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NATIONAL ACCREDITATION BODY</a:t>
            </a:r>
          </a:p>
          <a:p>
            <a:pPr defTabSz="1219170">
              <a:lnSpc>
                <a:spcPct val="75000"/>
              </a:lnSpc>
              <a:buClr>
                <a:srgbClr val="000000"/>
              </a:buClr>
            </a:pPr>
            <a:r>
              <a:rPr lang="en-US" sz="1867" kern="0" dirty="0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(NAB -IARNM) </a:t>
            </a:r>
          </a:p>
          <a:p>
            <a:pPr marL="1015975" lvl="1" indent="-253994" defTabSz="1219170">
              <a:buClr>
                <a:srgbClr val="000000"/>
              </a:buClr>
              <a:buSzPct val="140000"/>
              <a:buFont typeface="Wingdings" pitchFamily="2" charset="2"/>
              <a:buChar char="ü"/>
            </a:pPr>
            <a:r>
              <a:rPr lang="en-US" sz="1867" kern="0" dirty="0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Assessing CABs</a:t>
            </a:r>
          </a:p>
          <a:p>
            <a:pPr marL="1015975" lvl="1" indent="-253994" defTabSz="1219170">
              <a:buClr>
                <a:srgbClr val="000000"/>
              </a:buClr>
              <a:buSzPct val="140000"/>
              <a:buFont typeface="Wingdings" pitchFamily="2" charset="2"/>
              <a:buChar char="ü"/>
            </a:pPr>
            <a:r>
              <a:rPr lang="en-US" sz="1867" kern="0" dirty="0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ISO/IEC 17021-1</a:t>
            </a:r>
          </a:p>
          <a:p>
            <a:pPr marL="1015975" lvl="1" indent="-253994" defTabSz="1219170">
              <a:buClr>
                <a:srgbClr val="000000"/>
              </a:buClr>
              <a:buSzPct val="140000"/>
              <a:buFont typeface="Wingdings" pitchFamily="2" charset="2"/>
              <a:buChar char="ü"/>
            </a:pPr>
            <a:r>
              <a:rPr lang="en-US" sz="1867" kern="0" dirty="0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IARSM, EA, IAF (ILAC) rules</a:t>
            </a:r>
          </a:p>
          <a:p>
            <a:pPr defTabSz="1219170">
              <a:lnSpc>
                <a:spcPct val="75000"/>
              </a:lnSpc>
              <a:buClr>
                <a:srgbClr val="000000"/>
              </a:buClr>
            </a:pPr>
            <a:endParaRPr lang="en-US" sz="1867" kern="0" dirty="0">
              <a:solidFill>
                <a:prstClr val="black"/>
              </a:solidFill>
              <a:latin typeface="Nunito" pitchFamily="2" charset="0"/>
              <a:cs typeface="Calibri" panose="020F0502020204030204" pitchFamily="34" charset="0"/>
              <a:sym typeface="Arial"/>
            </a:endParaRPr>
          </a:p>
          <a:p>
            <a:pPr defTabSz="1219170">
              <a:lnSpc>
                <a:spcPct val="75000"/>
              </a:lnSpc>
              <a:buClr>
                <a:srgbClr val="000000"/>
              </a:buClr>
            </a:pPr>
            <a:r>
              <a:rPr lang="en-US" sz="1867" kern="0" dirty="0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CONFORMITY ASSESSMENT BODY (CAB)</a:t>
            </a:r>
          </a:p>
          <a:p>
            <a:pPr marL="1015975" lvl="1" indent="-253994" defTabSz="1219170">
              <a:buClr>
                <a:srgbClr val="000000"/>
              </a:buClr>
              <a:buSzPct val="140000"/>
              <a:buFont typeface="Wingdings" pitchFamily="2" charset="2"/>
              <a:buChar char="ü"/>
            </a:pPr>
            <a:r>
              <a:rPr lang="en-US" sz="1867" kern="0" dirty="0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Assessing organizations (</a:t>
            </a:r>
            <a:r>
              <a:rPr lang="en-US" sz="1867" kern="0">
                <a:solidFill>
                  <a:prstClr val="black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Inspection Bodies)</a:t>
            </a:r>
            <a:endParaRPr lang="en-US" sz="1867" kern="0" dirty="0">
              <a:solidFill>
                <a:prstClr val="black"/>
              </a:solidFill>
              <a:latin typeface="Nunito" pitchFamily="2" charset="0"/>
              <a:cs typeface="Calibri" panose="020F0502020204030204" pitchFamily="34" charset="0"/>
              <a:sym typeface="Arial"/>
            </a:endParaRPr>
          </a:p>
          <a:p>
            <a:pPr marL="1015975" lvl="1" indent="-253994" defTabSz="1219170">
              <a:buClr>
                <a:srgbClr val="000000"/>
              </a:buClr>
              <a:buSzPct val="140000"/>
              <a:buFont typeface="Wingdings" pitchFamily="2" charset="2"/>
              <a:buChar char="ü"/>
            </a:pPr>
            <a:r>
              <a:rPr lang="en-US" sz="1867" b="1" kern="0" dirty="0">
                <a:solidFill>
                  <a:srgbClr val="C00000"/>
                </a:solidFill>
                <a:latin typeface="Nunito" pitchFamily="2" charset="0"/>
                <a:cs typeface="Calibri" panose="020F0502020204030204" pitchFamily="34" charset="0"/>
                <a:sym typeface="Arial"/>
              </a:rPr>
              <a:t>ISO 17020</a:t>
            </a:r>
          </a:p>
          <a:p>
            <a:pPr marL="1015975" lvl="1" indent="-253994" defTabSz="1219170">
              <a:buClr>
                <a:srgbClr val="000000"/>
              </a:buClr>
              <a:buSzPct val="140000"/>
              <a:buFont typeface="Wingdings" pitchFamily="2" charset="2"/>
              <a:buChar char="ü"/>
            </a:pPr>
            <a:endParaRPr lang="en-US" sz="1867" kern="0" dirty="0">
              <a:solidFill>
                <a:prstClr val="black"/>
              </a:solidFill>
              <a:latin typeface="Nunito" pitchFamily="2" charset="0"/>
              <a:cs typeface="Calibri" panose="020F0502020204030204" pitchFamily="34" charset="0"/>
              <a:sym typeface="Arial"/>
            </a:endParaRPr>
          </a:p>
          <a:p>
            <a:pPr marL="761981" lvl="1" defTabSz="1219170">
              <a:buClr>
                <a:srgbClr val="000000"/>
              </a:buClr>
              <a:buSzPct val="140000"/>
            </a:pPr>
            <a:endParaRPr lang="en-US" sz="2133" kern="0" dirty="0">
              <a:solidFill>
                <a:prstClr val="black"/>
              </a:solidFill>
              <a:latin typeface="Nunito" pitchFamily="2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23" name="TekstniOkvir 55">
            <a:extLst>
              <a:ext uri="{FF2B5EF4-FFF2-40B4-BE49-F238E27FC236}">
                <a16:creationId xmlns:a16="http://schemas.microsoft.com/office/drawing/2014/main" id="{16DBA467-190B-4C04-F8E8-C67AB62C557B}"/>
              </a:ext>
            </a:extLst>
          </p:cNvPr>
          <p:cNvSpPr txBox="1"/>
          <p:nvPr/>
        </p:nvSpPr>
        <p:spPr>
          <a:xfrm>
            <a:off x="2848611" y="5624651"/>
            <a:ext cx="1287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eaLnBrk="0" hangingPunct="0">
              <a:buClr>
                <a:srgbClr val="000000"/>
              </a:buClr>
            </a:pPr>
            <a:r>
              <a:rPr lang="hr-HR" b="1" kern="0" dirty="0">
                <a:solidFill>
                  <a:srgbClr val="C00000"/>
                </a:solidFill>
                <a:latin typeface="Arial"/>
                <a:cs typeface="Calibri" panose="020F0502020204030204" pitchFamily="34" charset="0"/>
                <a:sym typeface="Arial"/>
              </a:rPr>
              <a:t>ISO 17020</a:t>
            </a:r>
            <a:endParaRPr lang="mk-MK" b="1" kern="0" dirty="0">
              <a:solidFill>
                <a:srgbClr val="C00000"/>
              </a:solidFill>
              <a:latin typeface="Arial"/>
              <a:cs typeface="Calibri" panose="020F0502020204030204" pitchFamily="34" charset="0"/>
              <a:sym typeface="Arial"/>
            </a:endParaRPr>
          </a:p>
          <a:p>
            <a:pPr algn="ctr" defTabSz="1219170" eaLnBrk="0" hangingPunct="0">
              <a:buClr>
                <a:srgbClr val="000000"/>
              </a:buClr>
            </a:pPr>
            <a:endParaRPr lang="en-US" b="1" kern="0" dirty="0">
              <a:solidFill>
                <a:srgbClr val="C00000"/>
              </a:solidFill>
              <a:latin typeface="Arial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2" name="Google Shape;176;p18">
            <a:extLst>
              <a:ext uri="{FF2B5EF4-FFF2-40B4-BE49-F238E27FC236}">
                <a16:creationId xmlns:a16="http://schemas.microsoft.com/office/drawing/2014/main" id="{55951F4E-E3A1-DB54-75E2-52645D1D1EFA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923327" y="6089498"/>
            <a:ext cx="1203060" cy="73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789873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2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2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2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2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20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20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2000" fill="hold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2000" fill="hold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2000" fill="hold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2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2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2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2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2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2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51584B1-1C84-9F9C-3A38-DD7875DF739B}"/>
              </a:ext>
            </a:extLst>
          </p:cNvPr>
          <p:cNvSpPr txBox="1"/>
          <p:nvPr/>
        </p:nvSpPr>
        <p:spPr>
          <a:xfrm>
            <a:off x="3542879" y="5070787"/>
            <a:ext cx="246421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GB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" pitchFamily="2" charset="0"/>
              <a:cs typeface="Arial"/>
              <a:sym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B5177C-7DB4-FD63-34F9-5CD20C1BF583}"/>
              </a:ext>
            </a:extLst>
          </p:cNvPr>
          <p:cNvSpPr/>
          <p:nvPr/>
        </p:nvSpPr>
        <p:spPr>
          <a:xfrm>
            <a:off x="3495975" y="941361"/>
            <a:ext cx="5161560" cy="246493"/>
          </a:xfrm>
          <a:prstGeom prst="rect">
            <a:avLst/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8" name="Rounded Rectangle 19">
            <a:extLst>
              <a:ext uri="{FF2B5EF4-FFF2-40B4-BE49-F238E27FC236}">
                <a16:creationId xmlns:a16="http://schemas.microsoft.com/office/drawing/2014/main" id="{4B51EB9B-2E43-154E-4E9F-257E0F3D381A}"/>
              </a:ext>
            </a:extLst>
          </p:cNvPr>
          <p:cNvSpPr/>
          <p:nvPr/>
        </p:nvSpPr>
        <p:spPr>
          <a:xfrm>
            <a:off x="127321" y="5793809"/>
            <a:ext cx="4382235" cy="521187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rgbClr val="F85D3E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53A3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State and public 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53A3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organisations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053A3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0" name="Rounded Rectangle 33">
            <a:extLst>
              <a:ext uri="{FF2B5EF4-FFF2-40B4-BE49-F238E27FC236}">
                <a16:creationId xmlns:a16="http://schemas.microsoft.com/office/drawing/2014/main" id="{1D0E34AA-7A45-9C74-DD1F-094DCCC86C1E}"/>
              </a:ext>
            </a:extLst>
          </p:cNvPr>
          <p:cNvSpPr/>
          <p:nvPr/>
        </p:nvSpPr>
        <p:spPr>
          <a:xfrm>
            <a:off x="3968543" y="5793807"/>
            <a:ext cx="4382235" cy="521187"/>
          </a:xfrm>
          <a:prstGeom prst="roundRect">
            <a:avLst/>
          </a:prstGeom>
          <a:solidFill>
            <a:srgbClr val="ECEFF1"/>
          </a:solidFill>
          <a:ln w="12700" cap="flat" cmpd="sng" algn="ctr">
            <a:solidFill>
              <a:srgbClr val="F85D3E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53A3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Industry</a:t>
            </a:r>
          </a:p>
        </p:txBody>
      </p:sp>
      <p:sp>
        <p:nvSpPr>
          <p:cNvPr id="11" name="Rounded Rectangle 34">
            <a:extLst>
              <a:ext uri="{FF2B5EF4-FFF2-40B4-BE49-F238E27FC236}">
                <a16:creationId xmlns:a16="http://schemas.microsoft.com/office/drawing/2014/main" id="{03BC037F-53B0-297D-F5C7-23231F1683BB}"/>
              </a:ext>
            </a:extLst>
          </p:cNvPr>
          <p:cNvSpPr/>
          <p:nvPr/>
        </p:nvSpPr>
        <p:spPr>
          <a:xfrm>
            <a:off x="7809765" y="5793808"/>
            <a:ext cx="4382235" cy="521187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rgbClr val="F85D3E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53A3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Consumers</a:t>
            </a:r>
          </a:p>
        </p:txBody>
      </p:sp>
      <p:sp>
        <p:nvSpPr>
          <p:cNvPr id="12" name="Rounded Rectangle 35">
            <a:extLst>
              <a:ext uri="{FF2B5EF4-FFF2-40B4-BE49-F238E27FC236}">
                <a16:creationId xmlns:a16="http://schemas.microsoft.com/office/drawing/2014/main" id="{270C244F-7891-2F8B-7898-C840956AF16F}"/>
              </a:ext>
            </a:extLst>
          </p:cNvPr>
          <p:cNvSpPr/>
          <p:nvPr/>
        </p:nvSpPr>
        <p:spPr>
          <a:xfrm>
            <a:off x="1648452" y="4557346"/>
            <a:ext cx="4382235" cy="521187"/>
          </a:xfrm>
          <a:prstGeom prst="roundRect">
            <a:avLst/>
          </a:prstGeom>
          <a:solidFill>
            <a:srgbClr val="ECEFF1"/>
          </a:solidFill>
          <a:ln w="12700" cap="flat" cmpd="sng" algn="ctr">
            <a:solidFill>
              <a:srgbClr val="F85D3E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Products</a:t>
            </a:r>
          </a:p>
        </p:txBody>
      </p:sp>
      <p:sp>
        <p:nvSpPr>
          <p:cNvPr id="13" name="Rounded Rectangle 36">
            <a:extLst>
              <a:ext uri="{FF2B5EF4-FFF2-40B4-BE49-F238E27FC236}">
                <a16:creationId xmlns:a16="http://schemas.microsoft.com/office/drawing/2014/main" id="{205E5542-91CA-D4E6-A0E8-05CD53612998}"/>
              </a:ext>
            </a:extLst>
          </p:cNvPr>
          <p:cNvSpPr/>
          <p:nvPr/>
        </p:nvSpPr>
        <p:spPr>
          <a:xfrm>
            <a:off x="6480144" y="4583016"/>
            <a:ext cx="4382235" cy="521187"/>
          </a:xfrm>
          <a:prstGeom prst="roundRect">
            <a:avLst/>
          </a:prstGeom>
          <a:solidFill>
            <a:srgbClr val="ECEFF1"/>
          </a:solidFill>
          <a:ln w="12700" cap="flat" cmpd="sng" algn="ctr">
            <a:solidFill>
              <a:srgbClr val="F85D3E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Services</a:t>
            </a:r>
          </a:p>
        </p:txBody>
      </p:sp>
      <p:sp>
        <p:nvSpPr>
          <p:cNvPr id="14" name="Rounded Rectangle 37">
            <a:extLst>
              <a:ext uri="{FF2B5EF4-FFF2-40B4-BE49-F238E27FC236}">
                <a16:creationId xmlns:a16="http://schemas.microsoft.com/office/drawing/2014/main" id="{62BEA3B6-C6D8-CF77-3125-AE74898C5BB8}"/>
              </a:ext>
            </a:extLst>
          </p:cNvPr>
          <p:cNvSpPr/>
          <p:nvPr/>
        </p:nvSpPr>
        <p:spPr>
          <a:xfrm>
            <a:off x="1767667" y="1333814"/>
            <a:ext cx="2804077" cy="1207619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rgbClr val="F85D3E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600" b="1" i="0" u="none" strike="noStrike" kern="0" normalizeH="0" baseline="0" noProof="0" dirty="0"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Arial"/>
              <a:ea typeface="+mn-ea"/>
              <a:cs typeface="+mn-cs"/>
              <a:sym typeface="Arial"/>
            </a:endParaRPr>
          </a:p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normalizeH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Arial"/>
                <a:ea typeface="+mn-ea"/>
                <a:cs typeface="+mn-cs"/>
                <a:sym typeface="Arial"/>
              </a:rPr>
              <a:t>LABORATORIES</a:t>
            </a:r>
            <a:endParaRPr kumimoji="0" lang="mk-MK" sz="1600" b="1" i="0" u="none" strike="noStrike" kern="0" normalizeH="0" baseline="0" noProof="0" dirty="0"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Arial"/>
              <a:ea typeface="+mn-ea"/>
              <a:cs typeface="+mn-cs"/>
              <a:sym typeface="Arial"/>
            </a:endParaRPr>
          </a:p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sym typeface="Arial"/>
              </a:rPr>
              <a:t>Testing</a:t>
            </a:r>
          </a:p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sym typeface="Arial"/>
              </a:rPr>
              <a:t>Calibration</a:t>
            </a:r>
          </a:p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sym typeface="Arial"/>
              </a:rPr>
              <a:t>Medical</a:t>
            </a:r>
            <a:endParaRPr lang="mk-MK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sym typeface="Arial"/>
            </a:endParaRPr>
          </a:p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mk-MK" sz="1600" b="1" i="0" u="none" strike="noStrike" kern="0" normalizeH="0" baseline="0" noProof="0" dirty="0"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6" name="Rounded Rectangle 39">
            <a:extLst>
              <a:ext uri="{FF2B5EF4-FFF2-40B4-BE49-F238E27FC236}">
                <a16:creationId xmlns:a16="http://schemas.microsoft.com/office/drawing/2014/main" id="{CC446DFE-E09F-1FF4-FA21-C148E79340F7}"/>
              </a:ext>
            </a:extLst>
          </p:cNvPr>
          <p:cNvSpPr/>
          <p:nvPr/>
        </p:nvSpPr>
        <p:spPr>
          <a:xfrm>
            <a:off x="4727589" y="1352445"/>
            <a:ext cx="2804077" cy="1207619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rgbClr val="F85D3E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INSPECTION BODIES</a:t>
            </a:r>
            <a:endParaRPr kumimoji="0" lang="mk-MK" sz="2000" b="1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7" name="Rounded Rectangle 40">
            <a:extLst>
              <a:ext uri="{FF2B5EF4-FFF2-40B4-BE49-F238E27FC236}">
                <a16:creationId xmlns:a16="http://schemas.microsoft.com/office/drawing/2014/main" id="{AF494334-8C68-ADFC-6949-2E03B8178D6A}"/>
              </a:ext>
            </a:extLst>
          </p:cNvPr>
          <p:cNvSpPr/>
          <p:nvPr/>
        </p:nvSpPr>
        <p:spPr>
          <a:xfrm>
            <a:off x="7620258" y="1333814"/>
            <a:ext cx="3007742" cy="1207619"/>
          </a:xfrm>
          <a:prstGeom prst="roundRect">
            <a:avLst/>
          </a:prstGeom>
          <a:solidFill>
            <a:srgbClr val="ECEFF1"/>
          </a:solidFill>
          <a:ln w="12700" cap="flat" cmpd="sng" algn="ctr">
            <a:solidFill>
              <a:srgbClr val="F85D3E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CERTIFICATION BODIES</a:t>
            </a:r>
            <a:endParaRPr kumimoji="0" lang="mk-MK" sz="16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sym typeface="Arial"/>
              </a:rPr>
              <a:t>Management systems, Products, Processes and Persons</a:t>
            </a:r>
            <a:endParaRPr lang="mk-MK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sym typeface="Arial"/>
            </a:endParaRPr>
          </a:p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mk-MK" sz="16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-</a:t>
            </a:r>
          </a:p>
        </p:txBody>
      </p:sp>
      <p:sp>
        <p:nvSpPr>
          <p:cNvPr id="19" name="Rounded Rectangle 42">
            <a:extLst>
              <a:ext uri="{FF2B5EF4-FFF2-40B4-BE49-F238E27FC236}">
                <a16:creationId xmlns:a16="http://schemas.microsoft.com/office/drawing/2014/main" id="{0F2DB039-A1AB-6A1E-EF52-5737C049F984}"/>
              </a:ext>
            </a:extLst>
          </p:cNvPr>
          <p:cNvSpPr/>
          <p:nvPr/>
        </p:nvSpPr>
        <p:spPr>
          <a:xfrm>
            <a:off x="1329621" y="3068698"/>
            <a:ext cx="2804077" cy="1207619"/>
          </a:xfrm>
          <a:prstGeom prst="roundRect">
            <a:avLst/>
          </a:prstGeom>
          <a:solidFill>
            <a:srgbClr val="ECEFF1"/>
          </a:solidFill>
          <a:ln w="12700" cap="flat" cmpd="sng" algn="ctr">
            <a:solidFill>
              <a:srgbClr val="F85D3E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sym typeface="Arial"/>
              </a:rPr>
              <a:t>Measuring and Testing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0" name="Rounded Rectangle 43">
            <a:extLst>
              <a:ext uri="{FF2B5EF4-FFF2-40B4-BE49-F238E27FC236}">
                <a16:creationId xmlns:a16="http://schemas.microsoft.com/office/drawing/2014/main" id="{1946FD6A-2AB5-ADC0-E5A5-5AC67C7646B1}"/>
              </a:ext>
            </a:extLst>
          </p:cNvPr>
          <p:cNvSpPr/>
          <p:nvPr/>
        </p:nvSpPr>
        <p:spPr>
          <a:xfrm>
            <a:off x="4817388" y="3044210"/>
            <a:ext cx="2804077" cy="1207619"/>
          </a:xfrm>
          <a:prstGeom prst="roundRect">
            <a:avLst/>
          </a:prstGeom>
          <a:solidFill>
            <a:srgbClr val="ECEFF1"/>
          </a:solidFill>
          <a:ln w="12700" cap="flat" cmpd="sng" algn="ctr">
            <a:solidFill>
              <a:srgbClr val="F85D3E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buClr>
                <a:srgbClr val="000000"/>
              </a:buClr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Inspection of </a:t>
            </a:r>
            <a:r>
              <a:rPr lang="en-US" b="1" kern="0" dirty="0">
                <a:solidFill>
                  <a:srgbClr val="800000"/>
                </a:solidFill>
                <a:latin typeface="Arial"/>
                <a:sym typeface="Arial"/>
              </a:rPr>
              <a:t>products, processes and persons</a:t>
            </a:r>
            <a:endParaRPr lang="mk-MK" b="1" kern="0" dirty="0">
              <a:solidFill>
                <a:srgbClr val="800000"/>
              </a:solidFill>
              <a:latin typeface="Arial"/>
              <a:sym typeface="Arial"/>
            </a:endParaRPr>
          </a:p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mk-MK" sz="16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1" name="Rounded Rectangle 44">
            <a:extLst>
              <a:ext uri="{FF2B5EF4-FFF2-40B4-BE49-F238E27FC236}">
                <a16:creationId xmlns:a16="http://schemas.microsoft.com/office/drawing/2014/main" id="{7F66297B-E591-C093-C919-9B4087F190CC}"/>
              </a:ext>
            </a:extLst>
          </p:cNvPr>
          <p:cNvSpPr/>
          <p:nvPr/>
        </p:nvSpPr>
        <p:spPr>
          <a:xfrm>
            <a:off x="7854638" y="3015899"/>
            <a:ext cx="3007741" cy="1207619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rgbClr val="F85D3E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buClr>
                <a:srgbClr val="000000"/>
              </a:buClr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  <a:p>
            <a:pPr algn="ctr" defTabSz="1219170">
              <a:buClr>
                <a:srgbClr val="000000"/>
              </a:buClr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Certification of </a:t>
            </a:r>
            <a:r>
              <a:rPr 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sym typeface="Arial"/>
              </a:rPr>
              <a:t>Management systems, Products, Processes and Persons</a:t>
            </a:r>
            <a:endParaRPr lang="mk-MK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sym typeface="Arial"/>
            </a:endParaRPr>
          </a:p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mk-MK" sz="16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CED366-FFB1-58DB-352E-64595D5E32FB}"/>
              </a:ext>
            </a:extLst>
          </p:cNvPr>
          <p:cNvSpPr txBox="1"/>
          <p:nvPr/>
        </p:nvSpPr>
        <p:spPr>
          <a:xfrm>
            <a:off x="1296127" y="5187642"/>
            <a:ext cx="9383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800000"/>
                </a:solidFill>
              </a:rPr>
              <a:t>Guarantee for quality and safety</a:t>
            </a:r>
            <a:r>
              <a:rPr lang="mk-MK" sz="3600" b="1" dirty="0">
                <a:solidFill>
                  <a:srgbClr val="800000"/>
                </a:solidFill>
              </a:rPr>
              <a:t>! 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E987A86C-53B8-739B-53B6-9C2819E5D797}"/>
              </a:ext>
            </a:extLst>
          </p:cNvPr>
          <p:cNvSpPr/>
          <p:nvPr/>
        </p:nvSpPr>
        <p:spPr>
          <a:xfrm>
            <a:off x="1710670" y="289138"/>
            <a:ext cx="7960533" cy="67369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k-MK" sz="24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A23B9E-8B8A-219B-7F3E-0BF8D8FFDBD7}"/>
              </a:ext>
            </a:extLst>
          </p:cNvPr>
          <p:cNvSpPr txBox="1"/>
          <p:nvPr/>
        </p:nvSpPr>
        <p:spPr>
          <a:xfrm>
            <a:off x="3737734" y="261307"/>
            <a:ext cx="379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800000"/>
                </a:solidFill>
              </a:rPr>
              <a:t>IARNM</a:t>
            </a:r>
            <a:endParaRPr lang="mk-MK" sz="4000" b="1" dirty="0">
              <a:solidFill>
                <a:srgbClr val="800000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14812F7-2497-CCCC-4D15-EE5837CED02A}"/>
              </a:ext>
            </a:extLst>
          </p:cNvPr>
          <p:cNvCxnSpPr>
            <a:cxnSpLocks/>
          </p:cNvCxnSpPr>
          <p:nvPr/>
        </p:nvCxnSpPr>
        <p:spPr>
          <a:xfrm>
            <a:off x="6129628" y="966002"/>
            <a:ext cx="2171379" cy="2700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738F9B4-9BB0-3019-0621-3ABB011A3B1F}"/>
              </a:ext>
            </a:extLst>
          </p:cNvPr>
          <p:cNvCxnSpPr>
            <a:cxnSpLocks/>
          </p:cNvCxnSpPr>
          <p:nvPr/>
        </p:nvCxnSpPr>
        <p:spPr>
          <a:xfrm flipH="1">
            <a:off x="3823510" y="979533"/>
            <a:ext cx="1867427" cy="2811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461DF30-594F-1D94-246B-274DF7A8AE8E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5283774" y="962833"/>
            <a:ext cx="407163" cy="2917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72AD6FC-909E-953D-666C-4EED52B2DEEB}"/>
              </a:ext>
            </a:extLst>
          </p:cNvPr>
          <p:cNvCxnSpPr>
            <a:cxnSpLocks/>
            <a:endCxn id="21" idx="0"/>
          </p:cNvCxnSpPr>
          <p:nvPr/>
        </p:nvCxnSpPr>
        <p:spPr>
          <a:xfrm>
            <a:off x="9053499" y="2464494"/>
            <a:ext cx="305010" cy="5514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F5DA651-79F0-01C5-545C-0F18C232B9B9}"/>
              </a:ext>
            </a:extLst>
          </p:cNvPr>
          <p:cNvCxnSpPr>
            <a:cxnSpLocks/>
            <a:stCxn id="14" idx="2"/>
          </p:cNvCxnSpPr>
          <p:nvPr/>
        </p:nvCxnSpPr>
        <p:spPr>
          <a:xfrm flipH="1">
            <a:off x="2933268" y="2541433"/>
            <a:ext cx="236438" cy="513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8124028-635D-2E75-7256-74E8F56F6EFC}"/>
              </a:ext>
            </a:extLst>
          </p:cNvPr>
          <p:cNvCxnSpPr>
            <a:cxnSpLocks/>
          </p:cNvCxnSpPr>
          <p:nvPr/>
        </p:nvCxnSpPr>
        <p:spPr>
          <a:xfrm flipH="1">
            <a:off x="5945285" y="2487192"/>
            <a:ext cx="28498" cy="532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Google Shape;131;p13">
            <a:extLst>
              <a:ext uri="{FF2B5EF4-FFF2-40B4-BE49-F238E27FC236}">
                <a16:creationId xmlns:a16="http://schemas.microsoft.com/office/drawing/2014/main" id="{B4EA7E2C-0253-9E53-13E7-730121277D5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253140" y="177267"/>
            <a:ext cx="1665398" cy="874209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Down Arrow 37">
            <a:extLst>
              <a:ext uri="{FF2B5EF4-FFF2-40B4-BE49-F238E27FC236}">
                <a16:creationId xmlns:a16="http://schemas.microsoft.com/office/drawing/2014/main" id="{00F7F691-1AA4-58BE-1225-02EDEF5FE796}"/>
              </a:ext>
            </a:extLst>
          </p:cNvPr>
          <p:cNvSpPr/>
          <p:nvPr/>
        </p:nvSpPr>
        <p:spPr>
          <a:xfrm>
            <a:off x="509286" y="1051475"/>
            <a:ext cx="484632" cy="43539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K"/>
          </a:p>
        </p:txBody>
      </p:sp>
      <p:sp>
        <p:nvSpPr>
          <p:cNvPr id="39" name="Down Arrow 38">
            <a:extLst>
              <a:ext uri="{FF2B5EF4-FFF2-40B4-BE49-F238E27FC236}">
                <a16:creationId xmlns:a16="http://schemas.microsoft.com/office/drawing/2014/main" id="{3E561C43-E068-D0F9-A9B0-D155AFC7293C}"/>
              </a:ext>
            </a:extLst>
          </p:cNvPr>
          <p:cNvSpPr/>
          <p:nvPr/>
        </p:nvSpPr>
        <p:spPr>
          <a:xfrm>
            <a:off x="11171591" y="1095104"/>
            <a:ext cx="484632" cy="43539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55404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0CF7DC2F-29A0-404D-E58E-A6D225747574}"/>
              </a:ext>
            </a:extLst>
          </p:cNvPr>
          <p:cNvGrpSpPr/>
          <p:nvPr/>
        </p:nvGrpSpPr>
        <p:grpSpPr>
          <a:xfrm>
            <a:off x="-159348" y="-74428"/>
            <a:ext cx="9178414" cy="6932428"/>
            <a:chOff x="688288" y="54553"/>
            <a:chExt cx="6434880" cy="4664618"/>
          </a:xfrm>
        </p:grpSpPr>
        <p:sp>
          <p:nvSpPr>
            <p:cNvPr id="8" name="Up Arrow 76">
              <a:extLst>
                <a:ext uri="{FF2B5EF4-FFF2-40B4-BE49-F238E27FC236}">
                  <a16:creationId xmlns:a16="http://schemas.microsoft.com/office/drawing/2014/main" id="{55C767F9-1283-0D3B-DF34-70EA37424A3A}"/>
                </a:ext>
              </a:extLst>
            </p:cNvPr>
            <p:cNvSpPr/>
            <p:nvPr/>
          </p:nvSpPr>
          <p:spPr>
            <a:xfrm>
              <a:off x="3702087" y="648162"/>
              <a:ext cx="480104" cy="668987"/>
            </a:xfrm>
            <a:prstGeom prst="upArrow">
              <a:avLst/>
            </a:prstGeom>
            <a:gradFill>
              <a:gsLst>
                <a:gs pos="11000">
                  <a:schemeClr val="bg1"/>
                </a:gs>
                <a:gs pos="86000">
                  <a:schemeClr val="bg1">
                    <a:lumMod val="65000"/>
                  </a:schemeClr>
                </a:gs>
              </a:gsLst>
              <a:lin ang="5400000" scaled="1"/>
            </a:gra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70">
                <a:buClr>
                  <a:srgbClr val="000000"/>
                </a:buClr>
                <a:defRPr/>
              </a:pPr>
              <a:endParaRPr lang="en-US" sz="1867" kern="0">
                <a:solidFill>
                  <a:prstClr val="white"/>
                </a:solidFill>
                <a:latin typeface="Nunito" pitchFamily="2" charset="0"/>
                <a:sym typeface="Arial"/>
              </a:endParaRPr>
            </a:p>
          </p:txBody>
        </p:sp>
        <p:sp>
          <p:nvSpPr>
            <p:cNvPr id="9" name="Up Arrow 77">
              <a:extLst>
                <a:ext uri="{FF2B5EF4-FFF2-40B4-BE49-F238E27FC236}">
                  <a16:creationId xmlns:a16="http://schemas.microsoft.com/office/drawing/2014/main" id="{93DAF646-2446-C721-FBB1-C2803E6AE75D}"/>
                </a:ext>
              </a:extLst>
            </p:cNvPr>
            <p:cNvSpPr/>
            <p:nvPr/>
          </p:nvSpPr>
          <p:spPr>
            <a:xfrm rot="18000000">
              <a:off x="2324240" y="1541490"/>
              <a:ext cx="470962" cy="678242"/>
            </a:xfrm>
            <a:prstGeom prst="upArrow">
              <a:avLst/>
            </a:prstGeom>
            <a:gradFill>
              <a:gsLst>
                <a:gs pos="11000">
                  <a:schemeClr val="bg1"/>
                </a:gs>
                <a:gs pos="86000">
                  <a:schemeClr val="bg1">
                    <a:lumMod val="65000"/>
                  </a:schemeClr>
                </a:gs>
              </a:gsLst>
              <a:lin ang="5400000" scaled="1"/>
            </a:gra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70">
                <a:buClr>
                  <a:srgbClr val="000000"/>
                </a:buClr>
                <a:defRPr/>
              </a:pPr>
              <a:endParaRPr lang="en-US" sz="1867" kern="0">
                <a:solidFill>
                  <a:prstClr val="white"/>
                </a:solidFill>
                <a:latin typeface="Nunito" pitchFamily="2" charset="0"/>
                <a:sym typeface="Arial"/>
              </a:endParaRPr>
            </a:p>
          </p:txBody>
        </p:sp>
        <p:sp>
          <p:nvSpPr>
            <p:cNvPr id="11" name="Up Arrow 80">
              <a:extLst>
                <a:ext uri="{FF2B5EF4-FFF2-40B4-BE49-F238E27FC236}">
                  <a16:creationId xmlns:a16="http://schemas.microsoft.com/office/drawing/2014/main" id="{1800DC4F-45F8-2012-06E8-DB675316A8A7}"/>
                </a:ext>
              </a:extLst>
            </p:cNvPr>
            <p:cNvSpPr/>
            <p:nvPr/>
          </p:nvSpPr>
          <p:spPr>
            <a:xfrm rot="3600000">
              <a:off x="5067135" y="1531368"/>
              <a:ext cx="469897" cy="678242"/>
            </a:xfrm>
            <a:prstGeom prst="upArrow">
              <a:avLst/>
            </a:prstGeom>
            <a:gradFill>
              <a:gsLst>
                <a:gs pos="11000">
                  <a:schemeClr val="bg1"/>
                </a:gs>
                <a:gs pos="86000">
                  <a:schemeClr val="bg1">
                    <a:lumMod val="65000"/>
                  </a:schemeClr>
                </a:gs>
              </a:gsLst>
              <a:lin ang="5400000" scaled="1"/>
            </a:gra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70">
                <a:buClr>
                  <a:srgbClr val="000000"/>
                </a:buClr>
                <a:defRPr/>
              </a:pPr>
              <a:endParaRPr lang="en-US" sz="1867" kern="0">
                <a:solidFill>
                  <a:prstClr val="white"/>
                </a:solidFill>
                <a:latin typeface="Nunito" pitchFamily="2" charset="0"/>
                <a:sym typeface="Arial"/>
              </a:endParaRPr>
            </a:p>
          </p:txBody>
        </p:sp>
        <p:sp>
          <p:nvSpPr>
            <p:cNvPr id="12" name="Up Arrow 81">
              <a:extLst>
                <a:ext uri="{FF2B5EF4-FFF2-40B4-BE49-F238E27FC236}">
                  <a16:creationId xmlns:a16="http://schemas.microsoft.com/office/drawing/2014/main" id="{C834A5EF-4062-D744-EA3B-BAE4D36D4037}"/>
                </a:ext>
              </a:extLst>
            </p:cNvPr>
            <p:cNvSpPr/>
            <p:nvPr/>
          </p:nvSpPr>
          <p:spPr>
            <a:xfrm rot="7200000">
              <a:off x="5070402" y="2636317"/>
              <a:ext cx="469896" cy="678242"/>
            </a:xfrm>
            <a:prstGeom prst="upArrow">
              <a:avLst/>
            </a:prstGeom>
            <a:gradFill>
              <a:gsLst>
                <a:gs pos="11000">
                  <a:schemeClr val="bg1"/>
                </a:gs>
                <a:gs pos="86000">
                  <a:schemeClr val="bg1">
                    <a:lumMod val="65000"/>
                  </a:schemeClr>
                </a:gs>
              </a:gsLst>
              <a:lin ang="5400000" scaled="1"/>
            </a:gra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70">
                <a:buClr>
                  <a:srgbClr val="000000"/>
                </a:buClr>
                <a:defRPr/>
              </a:pPr>
              <a:endParaRPr lang="en-US" sz="1867" kern="0">
                <a:solidFill>
                  <a:prstClr val="white"/>
                </a:solidFill>
                <a:latin typeface="Nunito" pitchFamily="2" charset="0"/>
                <a:sym typeface="Arial"/>
              </a:endParaRPr>
            </a:p>
          </p:txBody>
        </p:sp>
        <p:sp>
          <p:nvSpPr>
            <p:cNvPr id="15" name="Up Arrow 84">
              <a:extLst>
                <a:ext uri="{FF2B5EF4-FFF2-40B4-BE49-F238E27FC236}">
                  <a16:creationId xmlns:a16="http://schemas.microsoft.com/office/drawing/2014/main" id="{9B8C83E7-1CAB-DA67-387F-8F39A5E59E61}"/>
                </a:ext>
              </a:extLst>
            </p:cNvPr>
            <p:cNvSpPr/>
            <p:nvPr/>
          </p:nvSpPr>
          <p:spPr>
            <a:xfrm rot="14400000">
              <a:off x="2347635" y="2638449"/>
              <a:ext cx="469896" cy="678242"/>
            </a:xfrm>
            <a:prstGeom prst="upArrow">
              <a:avLst/>
            </a:prstGeom>
            <a:gradFill>
              <a:gsLst>
                <a:gs pos="11000">
                  <a:schemeClr val="bg1"/>
                </a:gs>
                <a:gs pos="86000">
                  <a:schemeClr val="bg1">
                    <a:lumMod val="65000"/>
                  </a:schemeClr>
                </a:gs>
              </a:gsLst>
              <a:lin ang="5400000" scaled="1"/>
            </a:gra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70">
                <a:buClr>
                  <a:srgbClr val="000000"/>
                </a:buClr>
                <a:defRPr/>
              </a:pPr>
              <a:endParaRPr lang="en-US" sz="1867" kern="0">
                <a:solidFill>
                  <a:prstClr val="white"/>
                </a:solidFill>
                <a:latin typeface="Nunito" pitchFamily="2" charset="0"/>
                <a:sym typeface="Arial"/>
              </a:endParaRPr>
            </a:p>
          </p:txBody>
        </p:sp>
        <p:sp>
          <p:nvSpPr>
            <p:cNvPr id="16" name="Freeform 148">
              <a:extLst>
                <a:ext uri="{FF2B5EF4-FFF2-40B4-BE49-F238E27FC236}">
                  <a16:creationId xmlns:a16="http://schemas.microsoft.com/office/drawing/2014/main" id="{24FF702B-5832-2B83-30E2-F0CD9AB2F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732" y="102300"/>
              <a:ext cx="2356973" cy="1582305"/>
            </a:xfrm>
            <a:custGeom>
              <a:avLst/>
              <a:gdLst>
                <a:gd name="T0" fmla="*/ 2147483647 w 865"/>
                <a:gd name="T1" fmla="*/ 0 h 593"/>
                <a:gd name="T2" fmla="*/ 0 w 865"/>
                <a:gd name="T3" fmla="*/ 2147483647 h 593"/>
                <a:gd name="T4" fmla="*/ 0 w 865"/>
                <a:gd name="T5" fmla="*/ 2147483647 h 593"/>
                <a:gd name="T6" fmla="*/ 2147483647 w 865"/>
                <a:gd name="T7" fmla="*/ 2147483647 h 593"/>
                <a:gd name="T8" fmla="*/ 2147483647 w 865"/>
                <a:gd name="T9" fmla="*/ 0 h 593"/>
                <a:gd name="T10" fmla="*/ 2147483647 w 865"/>
                <a:gd name="T11" fmla="*/ 0 h 59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65" h="593">
                  <a:moveTo>
                    <a:pt x="1" y="0"/>
                  </a:moveTo>
                  <a:cubicBezTo>
                    <a:pt x="0" y="476"/>
                    <a:pt x="0" y="476"/>
                    <a:pt x="0" y="476"/>
                  </a:cubicBezTo>
                  <a:cubicBezTo>
                    <a:pt x="0" y="476"/>
                    <a:pt x="0" y="476"/>
                    <a:pt x="0" y="476"/>
                  </a:cubicBezTo>
                  <a:cubicBezTo>
                    <a:pt x="109" y="476"/>
                    <a:pt x="207" y="521"/>
                    <a:pt x="277" y="593"/>
                  </a:cubicBezTo>
                  <a:cubicBezTo>
                    <a:pt x="865" y="0"/>
                    <a:pt x="865" y="0"/>
                    <a:pt x="865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B050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>
                <a:buClr>
                  <a:srgbClr val="000000"/>
                </a:buClr>
                <a:defRPr/>
              </a:pPr>
              <a:endParaRPr lang="en-GB" sz="1867" kern="0">
                <a:solidFill>
                  <a:srgbClr val="000000"/>
                </a:solidFill>
                <a:latin typeface="Nunito" pitchFamily="2" charset="0"/>
                <a:cs typeface="Arial"/>
                <a:sym typeface="Arial"/>
              </a:endParaRPr>
            </a:p>
          </p:txBody>
        </p:sp>
        <p:sp>
          <p:nvSpPr>
            <p:cNvPr id="17" name="Freeform 149">
              <a:extLst>
                <a:ext uri="{FF2B5EF4-FFF2-40B4-BE49-F238E27FC236}">
                  <a16:creationId xmlns:a16="http://schemas.microsoft.com/office/drawing/2014/main" id="{C8523269-C906-21D3-5F22-9B3714DE5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859" y="107577"/>
              <a:ext cx="2385278" cy="2302600"/>
            </a:xfrm>
            <a:custGeom>
              <a:avLst/>
              <a:gdLst>
                <a:gd name="T0" fmla="*/ 2147483647 w 875"/>
                <a:gd name="T1" fmla="*/ 0 h 863"/>
                <a:gd name="T2" fmla="*/ 2147483647 w 875"/>
                <a:gd name="T3" fmla="*/ 0 h 863"/>
                <a:gd name="T4" fmla="*/ 0 w 875"/>
                <a:gd name="T5" fmla="*/ 2147483647 h 863"/>
                <a:gd name="T6" fmla="*/ 2147483647 w 875"/>
                <a:gd name="T7" fmla="*/ 2147483647 h 863"/>
                <a:gd name="T8" fmla="*/ 2147483647 w 875"/>
                <a:gd name="T9" fmla="*/ 2147483647 h 863"/>
                <a:gd name="T10" fmla="*/ 2147483647 w 875"/>
                <a:gd name="T11" fmla="*/ 0 h 8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75" h="863">
                  <a:moveTo>
                    <a:pt x="875" y="0"/>
                  </a:moveTo>
                  <a:cubicBezTo>
                    <a:pt x="588" y="0"/>
                    <a:pt x="588" y="0"/>
                    <a:pt x="588" y="0"/>
                  </a:cubicBezTo>
                  <a:cubicBezTo>
                    <a:pt x="0" y="593"/>
                    <a:pt x="0" y="593"/>
                    <a:pt x="0" y="593"/>
                  </a:cubicBezTo>
                  <a:cubicBezTo>
                    <a:pt x="68" y="662"/>
                    <a:pt x="110" y="758"/>
                    <a:pt x="111" y="863"/>
                  </a:cubicBezTo>
                  <a:cubicBezTo>
                    <a:pt x="875" y="863"/>
                    <a:pt x="875" y="863"/>
                    <a:pt x="875" y="863"/>
                  </a:cubicBezTo>
                  <a:lnTo>
                    <a:pt x="875" y="0"/>
                  </a:lnTo>
                  <a:close/>
                </a:path>
              </a:pathLst>
            </a:custGeom>
            <a:solidFill>
              <a:srgbClr val="5D3AA1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>
                <a:buClr>
                  <a:srgbClr val="000000"/>
                </a:buClr>
                <a:defRPr/>
              </a:pPr>
              <a:endParaRPr lang="en-GB" sz="1867" kern="0">
                <a:solidFill>
                  <a:srgbClr val="000000"/>
                </a:solidFill>
                <a:latin typeface="Nunito" pitchFamily="2" charset="0"/>
                <a:cs typeface="Arial"/>
                <a:sym typeface="Arial"/>
              </a:endParaRPr>
            </a:p>
          </p:txBody>
        </p:sp>
        <p:sp>
          <p:nvSpPr>
            <p:cNvPr id="18" name="Freeform 150">
              <a:extLst>
                <a:ext uri="{FF2B5EF4-FFF2-40B4-BE49-F238E27FC236}">
                  <a16:creationId xmlns:a16="http://schemas.microsoft.com/office/drawing/2014/main" id="{6538EA07-855A-7B7C-B935-D3EF9244F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150" y="2410177"/>
              <a:ext cx="2393987" cy="2308993"/>
            </a:xfrm>
            <a:custGeom>
              <a:avLst/>
              <a:gdLst>
                <a:gd name="T0" fmla="*/ 2147483647 w 878"/>
                <a:gd name="T1" fmla="*/ 0 h 865"/>
                <a:gd name="T2" fmla="*/ 2147483647 w 878"/>
                <a:gd name="T3" fmla="*/ 0 h 865"/>
                <a:gd name="T4" fmla="*/ 2147483647 w 878"/>
                <a:gd name="T5" fmla="*/ 2147483647 h 865"/>
                <a:gd name="T6" fmla="*/ 0 w 878"/>
                <a:gd name="T7" fmla="*/ 2147483647 h 865"/>
                <a:gd name="T8" fmla="*/ 2147483647 w 878"/>
                <a:gd name="T9" fmla="*/ 2147483647 h 865"/>
                <a:gd name="T10" fmla="*/ 2147483647 w 878"/>
                <a:gd name="T11" fmla="*/ 2147483647 h 865"/>
                <a:gd name="T12" fmla="*/ 2147483647 w 878"/>
                <a:gd name="T13" fmla="*/ 0 h 8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8" h="865">
                  <a:moveTo>
                    <a:pt x="878" y="0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14" y="0"/>
                    <a:pt x="114" y="1"/>
                    <a:pt x="114" y="1"/>
                  </a:cubicBezTo>
                  <a:cubicBezTo>
                    <a:pt x="114" y="108"/>
                    <a:pt x="70" y="205"/>
                    <a:pt x="0" y="276"/>
                  </a:cubicBezTo>
                  <a:cubicBezTo>
                    <a:pt x="587" y="865"/>
                    <a:pt x="587" y="865"/>
                    <a:pt x="587" y="865"/>
                  </a:cubicBezTo>
                  <a:cubicBezTo>
                    <a:pt x="878" y="865"/>
                    <a:pt x="878" y="865"/>
                    <a:pt x="878" y="865"/>
                  </a:cubicBezTo>
                  <a:lnTo>
                    <a:pt x="878" y="0"/>
                  </a:lnTo>
                  <a:close/>
                </a:path>
              </a:pathLst>
            </a:custGeom>
            <a:solidFill>
              <a:srgbClr val="2F3293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>
                <a:buClr>
                  <a:srgbClr val="000000"/>
                </a:buClr>
                <a:defRPr/>
              </a:pPr>
              <a:endParaRPr lang="en-GB" sz="1867" kern="0">
                <a:solidFill>
                  <a:srgbClr val="000000"/>
                </a:solidFill>
                <a:latin typeface="Nunito" pitchFamily="2" charset="0"/>
                <a:cs typeface="Arial"/>
                <a:sym typeface="Arial"/>
              </a:endParaRPr>
            </a:p>
          </p:txBody>
        </p:sp>
        <p:sp>
          <p:nvSpPr>
            <p:cNvPr id="19" name="Freeform 151">
              <a:extLst>
                <a:ext uri="{FF2B5EF4-FFF2-40B4-BE49-F238E27FC236}">
                  <a16:creationId xmlns:a16="http://schemas.microsoft.com/office/drawing/2014/main" id="{0996D951-5A52-6FD2-0468-C064E3273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594" y="107577"/>
              <a:ext cx="2396165" cy="2305797"/>
            </a:xfrm>
            <a:custGeom>
              <a:avLst/>
              <a:gdLst>
                <a:gd name="T0" fmla="*/ 2147483647 w 879"/>
                <a:gd name="T1" fmla="*/ 0 h 864"/>
                <a:gd name="T2" fmla="*/ 0 w 879"/>
                <a:gd name="T3" fmla="*/ 0 h 864"/>
                <a:gd name="T4" fmla="*/ 0 w 879"/>
                <a:gd name="T5" fmla="*/ 2147483647 h 864"/>
                <a:gd name="T6" fmla="*/ 2147483647 w 879"/>
                <a:gd name="T7" fmla="*/ 2147483647 h 864"/>
                <a:gd name="T8" fmla="*/ 2147483647 w 879"/>
                <a:gd name="T9" fmla="*/ 2147483647 h 864"/>
                <a:gd name="T10" fmla="*/ 2147483647 w 879"/>
                <a:gd name="T11" fmla="*/ 0 h 8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79" h="864">
                  <a:moveTo>
                    <a:pt x="2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4"/>
                    <a:pt x="0" y="864"/>
                    <a:pt x="0" y="864"/>
                  </a:cubicBezTo>
                  <a:cubicBezTo>
                    <a:pt x="764" y="864"/>
                    <a:pt x="764" y="864"/>
                    <a:pt x="764" y="864"/>
                  </a:cubicBezTo>
                  <a:cubicBezTo>
                    <a:pt x="764" y="756"/>
                    <a:pt x="808" y="659"/>
                    <a:pt x="879" y="589"/>
                  </a:cubicBezTo>
                  <a:lnTo>
                    <a:pt x="295" y="0"/>
                  </a:lnTo>
                  <a:close/>
                </a:path>
              </a:pathLst>
            </a:custGeom>
            <a:solidFill>
              <a:srgbClr val="EFA61C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>
                <a:buClr>
                  <a:srgbClr val="000000"/>
                </a:buClr>
                <a:defRPr/>
              </a:pPr>
              <a:endParaRPr lang="en-GB" sz="1867" kern="0">
                <a:solidFill>
                  <a:srgbClr val="000000"/>
                </a:solidFill>
                <a:latin typeface="Nunito" pitchFamily="2" charset="0"/>
                <a:cs typeface="Arial"/>
                <a:sym typeface="Arial"/>
              </a:endParaRPr>
            </a:p>
          </p:txBody>
        </p:sp>
        <p:sp>
          <p:nvSpPr>
            <p:cNvPr id="20" name="Freeform 152">
              <a:extLst>
                <a:ext uri="{FF2B5EF4-FFF2-40B4-BE49-F238E27FC236}">
                  <a16:creationId xmlns:a16="http://schemas.microsoft.com/office/drawing/2014/main" id="{76038176-8A8E-F204-F52F-14D5A7D90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4267" y="103443"/>
              <a:ext cx="2338465" cy="1571650"/>
            </a:xfrm>
            <a:custGeom>
              <a:avLst/>
              <a:gdLst>
                <a:gd name="T0" fmla="*/ 2147483647 w 858"/>
                <a:gd name="T1" fmla="*/ 2147483647 h 589"/>
                <a:gd name="T2" fmla="*/ 2147483647 w 858"/>
                <a:gd name="T3" fmla="*/ 0 h 589"/>
                <a:gd name="T4" fmla="*/ 0 w 858"/>
                <a:gd name="T5" fmla="*/ 0 h 589"/>
                <a:gd name="T6" fmla="*/ 2147483647 w 858"/>
                <a:gd name="T7" fmla="*/ 2147483647 h 589"/>
                <a:gd name="T8" fmla="*/ 2147483647 w 858"/>
                <a:gd name="T9" fmla="*/ 2147483647 h 5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58" h="589">
                  <a:moveTo>
                    <a:pt x="857" y="476"/>
                  </a:moveTo>
                  <a:cubicBezTo>
                    <a:pt x="858" y="0"/>
                    <a:pt x="858" y="0"/>
                    <a:pt x="85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84" y="589"/>
                    <a:pt x="584" y="589"/>
                    <a:pt x="584" y="589"/>
                  </a:cubicBezTo>
                  <a:cubicBezTo>
                    <a:pt x="654" y="519"/>
                    <a:pt x="750" y="477"/>
                    <a:pt x="857" y="476"/>
                  </a:cubicBezTo>
                  <a:close/>
                </a:path>
              </a:pathLst>
            </a:custGeom>
            <a:solidFill>
              <a:srgbClr val="00B050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>
                <a:buClr>
                  <a:srgbClr val="000000"/>
                </a:buClr>
                <a:defRPr/>
              </a:pPr>
              <a:endParaRPr lang="en-GB" sz="1867" kern="0">
                <a:solidFill>
                  <a:srgbClr val="000000"/>
                </a:solidFill>
                <a:latin typeface="Nunito" pitchFamily="2" charset="0"/>
                <a:cs typeface="Arial"/>
                <a:sym typeface="Arial"/>
              </a:endParaRPr>
            </a:p>
          </p:txBody>
        </p:sp>
        <p:sp>
          <p:nvSpPr>
            <p:cNvPr id="21" name="Freeform 153">
              <a:extLst>
                <a:ext uri="{FF2B5EF4-FFF2-40B4-BE49-F238E27FC236}">
                  <a16:creationId xmlns:a16="http://schemas.microsoft.com/office/drawing/2014/main" id="{A70ADC5B-28A2-F5B2-F672-6FB7E69C3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594" y="2413374"/>
              <a:ext cx="2396165" cy="2305797"/>
            </a:xfrm>
            <a:custGeom>
              <a:avLst/>
              <a:gdLst>
                <a:gd name="T0" fmla="*/ 2147483647 w 879"/>
                <a:gd name="T1" fmla="*/ 0 h 864"/>
                <a:gd name="T2" fmla="*/ 0 w 879"/>
                <a:gd name="T3" fmla="*/ 0 h 864"/>
                <a:gd name="T4" fmla="*/ 0 w 879"/>
                <a:gd name="T5" fmla="*/ 2147483647 h 864"/>
                <a:gd name="T6" fmla="*/ 2147483647 w 879"/>
                <a:gd name="T7" fmla="*/ 2147483647 h 864"/>
                <a:gd name="T8" fmla="*/ 2147483647 w 879"/>
                <a:gd name="T9" fmla="*/ 2147483647 h 864"/>
                <a:gd name="T10" fmla="*/ 2147483647 w 879"/>
                <a:gd name="T11" fmla="*/ 0 h 864"/>
                <a:gd name="T12" fmla="*/ 2147483647 w 879"/>
                <a:gd name="T13" fmla="*/ 0 h 8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9" h="864">
                  <a:moveTo>
                    <a:pt x="7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4"/>
                    <a:pt x="0" y="864"/>
                    <a:pt x="0" y="864"/>
                  </a:cubicBezTo>
                  <a:cubicBezTo>
                    <a:pt x="289" y="864"/>
                    <a:pt x="289" y="864"/>
                    <a:pt x="289" y="864"/>
                  </a:cubicBezTo>
                  <a:cubicBezTo>
                    <a:pt x="879" y="275"/>
                    <a:pt x="879" y="275"/>
                    <a:pt x="879" y="275"/>
                  </a:cubicBezTo>
                  <a:cubicBezTo>
                    <a:pt x="808" y="205"/>
                    <a:pt x="764" y="108"/>
                    <a:pt x="764" y="0"/>
                  </a:cubicBezTo>
                  <a:cubicBezTo>
                    <a:pt x="764" y="0"/>
                    <a:pt x="764" y="0"/>
                    <a:pt x="764" y="0"/>
                  </a:cubicBezTo>
                  <a:close/>
                </a:path>
              </a:pathLst>
            </a:custGeom>
            <a:solidFill>
              <a:srgbClr val="40A97A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>
                <a:buClr>
                  <a:srgbClr val="000000"/>
                </a:buClr>
                <a:defRPr/>
              </a:pPr>
              <a:endParaRPr lang="en-GB" sz="1867" kern="0">
                <a:solidFill>
                  <a:srgbClr val="000000"/>
                </a:solidFill>
                <a:latin typeface="Nunito" pitchFamily="2" charset="0"/>
                <a:cs typeface="Arial"/>
                <a:sym typeface="Arial"/>
              </a:endParaRPr>
            </a:p>
          </p:txBody>
        </p:sp>
        <p:sp>
          <p:nvSpPr>
            <p:cNvPr id="22" name="Freeform 154">
              <a:extLst>
                <a:ext uri="{FF2B5EF4-FFF2-40B4-BE49-F238E27FC236}">
                  <a16:creationId xmlns:a16="http://schemas.microsoft.com/office/drawing/2014/main" id="{4EE18F15-9649-F756-9683-029F821C7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174" y="3128874"/>
              <a:ext cx="2356972" cy="1571649"/>
            </a:xfrm>
            <a:custGeom>
              <a:avLst/>
              <a:gdLst>
                <a:gd name="T0" fmla="*/ 2147483647 w 865"/>
                <a:gd name="T1" fmla="*/ 0 h 589"/>
                <a:gd name="T2" fmla="*/ 0 w 865"/>
                <a:gd name="T3" fmla="*/ 2147483647 h 589"/>
                <a:gd name="T4" fmla="*/ 2147483647 w 865"/>
                <a:gd name="T5" fmla="*/ 2147483647 h 589"/>
                <a:gd name="T6" fmla="*/ 2147483647 w 865"/>
                <a:gd name="T7" fmla="*/ 2147483647 h 589"/>
                <a:gd name="T8" fmla="*/ 2147483647 w 865"/>
                <a:gd name="T9" fmla="*/ 2147483647 h 589"/>
                <a:gd name="T10" fmla="*/ 2147483647 w 865"/>
                <a:gd name="T11" fmla="*/ 0 h 5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65" h="589">
                  <a:moveTo>
                    <a:pt x="590" y="0"/>
                  </a:moveTo>
                  <a:cubicBezTo>
                    <a:pt x="0" y="589"/>
                    <a:pt x="0" y="589"/>
                    <a:pt x="0" y="589"/>
                  </a:cubicBezTo>
                  <a:cubicBezTo>
                    <a:pt x="862" y="589"/>
                    <a:pt x="862" y="589"/>
                    <a:pt x="862" y="589"/>
                  </a:cubicBezTo>
                  <a:cubicBezTo>
                    <a:pt x="865" y="113"/>
                    <a:pt x="865" y="113"/>
                    <a:pt x="865" y="113"/>
                  </a:cubicBezTo>
                  <a:cubicBezTo>
                    <a:pt x="864" y="113"/>
                    <a:pt x="864" y="113"/>
                    <a:pt x="863" y="113"/>
                  </a:cubicBezTo>
                  <a:cubicBezTo>
                    <a:pt x="757" y="113"/>
                    <a:pt x="660" y="70"/>
                    <a:pt x="590" y="0"/>
                  </a:cubicBez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>
                <a:buClr>
                  <a:srgbClr val="000000"/>
                </a:buClr>
                <a:defRPr/>
              </a:pPr>
              <a:endParaRPr lang="en-GB" sz="1867" kern="0">
                <a:solidFill>
                  <a:srgbClr val="000000"/>
                </a:solidFill>
                <a:latin typeface="Nunito" pitchFamily="2" charset="0"/>
                <a:cs typeface="Arial"/>
                <a:sym typeface="Arial"/>
              </a:endParaRPr>
            </a:p>
          </p:txBody>
        </p:sp>
        <p:sp>
          <p:nvSpPr>
            <p:cNvPr id="23" name="Freeform 155">
              <a:extLst>
                <a:ext uri="{FF2B5EF4-FFF2-40B4-BE49-F238E27FC236}">
                  <a16:creationId xmlns:a16="http://schemas.microsoft.com/office/drawing/2014/main" id="{DE962BB8-54B9-909F-E650-1ABEB805B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353" y="3147522"/>
              <a:ext cx="2349352" cy="1571649"/>
            </a:xfrm>
            <a:custGeom>
              <a:avLst/>
              <a:gdLst>
                <a:gd name="T0" fmla="*/ 2147483647 w 862"/>
                <a:gd name="T1" fmla="*/ 0 h 589"/>
                <a:gd name="T2" fmla="*/ 2147483647 w 862"/>
                <a:gd name="T3" fmla="*/ 2147483647 h 589"/>
                <a:gd name="T4" fmla="*/ 0 w 862"/>
                <a:gd name="T5" fmla="*/ 2147483647 h 589"/>
                <a:gd name="T6" fmla="*/ 2147483647 w 862"/>
                <a:gd name="T7" fmla="*/ 2147483647 h 589"/>
                <a:gd name="T8" fmla="*/ 2147483647 w 862"/>
                <a:gd name="T9" fmla="*/ 0 h 5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2" h="589">
                  <a:moveTo>
                    <a:pt x="275" y="0"/>
                  </a:moveTo>
                  <a:cubicBezTo>
                    <a:pt x="205" y="69"/>
                    <a:pt x="109" y="112"/>
                    <a:pt x="3" y="113"/>
                  </a:cubicBezTo>
                  <a:cubicBezTo>
                    <a:pt x="0" y="589"/>
                    <a:pt x="0" y="589"/>
                    <a:pt x="0" y="589"/>
                  </a:cubicBezTo>
                  <a:cubicBezTo>
                    <a:pt x="862" y="589"/>
                    <a:pt x="862" y="589"/>
                    <a:pt x="862" y="589"/>
                  </a:cubicBezTo>
                  <a:lnTo>
                    <a:pt x="275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>
                <a:buClr>
                  <a:srgbClr val="000000"/>
                </a:buClr>
                <a:defRPr/>
              </a:pPr>
              <a:endParaRPr lang="en-GB" sz="1867" kern="0">
                <a:solidFill>
                  <a:srgbClr val="000000"/>
                </a:solidFill>
                <a:latin typeface="Nunito" pitchFamily="2" charset="0"/>
                <a:cs typeface="Arial"/>
                <a:sym typeface="Arial"/>
              </a:endParaRPr>
            </a:p>
          </p:txBody>
        </p:sp>
        <p:grpSp>
          <p:nvGrpSpPr>
            <p:cNvPr id="24" name="colorwheel">
              <a:extLst>
                <a:ext uri="{FF2B5EF4-FFF2-40B4-BE49-F238E27FC236}">
                  <a16:creationId xmlns:a16="http://schemas.microsoft.com/office/drawing/2014/main" id="{82E0F095-3CA4-61EA-2890-3E5047A4634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584216" y="1099581"/>
              <a:ext cx="2684663" cy="2629716"/>
              <a:chOff x="647" y="912"/>
              <a:chExt cx="2466" cy="2468"/>
            </a:xfrm>
          </p:grpSpPr>
          <p:sp>
            <p:nvSpPr>
              <p:cNvPr id="35" name="Freeform 25">
                <a:extLst>
                  <a:ext uri="{FF2B5EF4-FFF2-40B4-BE49-F238E27FC236}">
                    <a16:creationId xmlns:a16="http://schemas.microsoft.com/office/drawing/2014/main" id="{33EE50D2-18F9-970C-00B3-6828751275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" y="912"/>
                <a:ext cx="2466" cy="2468"/>
              </a:xfrm>
              <a:custGeom>
                <a:avLst/>
                <a:gdLst>
                  <a:gd name="T0" fmla="*/ 521 w 1041"/>
                  <a:gd name="T1" fmla="*/ 771 h 1042"/>
                  <a:gd name="T2" fmla="*/ 270 w 1041"/>
                  <a:gd name="T3" fmla="*/ 521 h 1042"/>
                  <a:gd name="T4" fmla="*/ 521 w 1041"/>
                  <a:gd name="T5" fmla="*/ 270 h 1042"/>
                  <a:gd name="T6" fmla="*/ 771 w 1041"/>
                  <a:gd name="T7" fmla="*/ 521 h 1042"/>
                  <a:gd name="T8" fmla="*/ 521 w 1041"/>
                  <a:gd name="T9" fmla="*/ 771 h 1042"/>
                  <a:gd name="T10" fmla="*/ 1041 w 1041"/>
                  <a:gd name="T11" fmla="*/ 521 h 1042"/>
                  <a:gd name="T12" fmla="*/ 521 w 1041"/>
                  <a:gd name="T13" fmla="*/ 0 h 1042"/>
                  <a:gd name="T14" fmla="*/ 0 w 1041"/>
                  <a:gd name="T15" fmla="*/ 521 h 1042"/>
                  <a:gd name="T16" fmla="*/ 521 w 1041"/>
                  <a:gd name="T17" fmla="*/ 1042 h 1042"/>
                  <a:gd name="T18" fmla="*/ 1041 w 1041"/>
                  <a:gd name="T19" fmla="*/ 521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1" h="1042">
                    <a:moveTo>
                      <a:pt x="521" y="771"/>
                    </a:moveTo>
                    <a:cubicBezTo>
                      <a:pt x="382" y="771"/>
                      <a:pt x="270" y="659"/>
                      <a:pt x="270" y="521"/>
                    </a:cubicBezTo>
                    <a:cubicBezTo>
                      <a:pt x="270" y="382"/>
                      <a:pt x="382" y="270"/>
                      <a:pt x="521" y="270"/>
                    </a:cubicBezTo>
                    <a:cubicBezTo>
                      <a:pt x="659" y="270"/>
                      <a:pt x="771" y="382"/>
                      <a:pt x="771" y="521"/>
                    </a:cubicBezTo>
                    <a:cubicBezTo>
                      <a:pt x="771" y="659"/>
                      <a:pt x="659" y="771"/>
                      <a:pt x="521" y="771"/>
                    </a:cubicBezTo>
                    <a:close/>
                    <a:moveTo>
                      <a:pt x="1041" y="521"/>
                    </a:moveTo>
                    <a:cubicBezTo>
                      <a:pt x="1041" y="233"/>
                      <a:pt x="808" y="0"/>
                      <a:pt x="521" y="0"/>
                    </a:cubicBezTo>
                    <a:cubicBezTo>
                      <a:pt x="233" y="0"/>
                      <a:pt x="0" y="233"/>
                      <a:pt x="0" y="521"/>
                    </a:cubicBezTo>
                    <a:cubicBezTo>
                      <a:pt x="0" y="808"/>
                      <a:pt x="233" y="1042"/>
                      <a:pt x="521" y="1042"/>
                    </a:cubicBezTo>
                    <a:cubicBezTo>
                      <a:pt x="808" y="1042"/>
                      <a:pt x="1041" y="808"/>
                      <a:pt x="1041" y="52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US" sz="1867" kern="0">
                  <a:solidFill>
                    <a:prstClr val="black"/>
                  </a:solidFill>
                  <a:latin typeface="Nunito" pitchFamily="2" charset="0"/>
                  <a:cs typeface="Arial" charset="0"/>
                  <a:sym typeface="Arial"/>
                </a:endParaRPr>
              </a:p>
            </p:txBody>
          </p:sp>
          <p:sp>
            <p:nvSpPr>
              <p:cNvPr id="36" name="Freeform 26">
                <a:extLst>
                  <a:ext uri="{FF2B5EF4-FFF2-40B4-BE49-F238E27FC236}">
                    <a16:creationId xmlns:a16="http://schemas.microsoft.com/office/drawing/2014/main" id="{41BA1E96-EA02-088B-0D7D-F3FEACF274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6" y="971"/>
                <a:ext cx="2350" cy="2350"/>
              </a:xfrm>
              <a:custGeom>
                <a:avLst/>
                <a:gdLst>
                  <a:gd name="T0" fmla="*/ 6595 w 992"/>
                  <a:gd name="T1" fmla="*/ 9760 h 992"/>
                  <a:gd name="T2" fmla="*/ 3418 w 992"/>
                  <a:gd name="T3" fmla="*/ 6595 h 992"/>
                  <a:gd name="T4" fmla="*/ 6595 w 992"/>
                  <a:gd name="T5" fmla="*/ 3418 h 992"/>
                  <a:gd name="T6" fmla="*/ 9760 w 992"/>
                  <a:gd name="T7" fmla="*/ 6595 h 992"/>
                  <a:gd name="T8" fmla="*/ 6595 w 992"/>
                  <a:gd name="T9" fmla="*/ 9760 h 992"/>
                  <a:gd name="T10" fmla="*/ 13188 w 992"/>
                  <a:gd name="T11" fmla="*/ 6595 h 992"/>
                  <a:gd name="T12" fmla="*/ 6595 w 992"/>
                  <a:gd name="T13" fmla="*/ 0 h 992"/>
                  <a:gd name="T14" fmla="*/ 0 w 992"/>
                  <a:gd name="T15" fmla="*/ 6595 h 992"/>
                  <a:gd name="T16" fmla="*/ 6595 w 992"/>
                  <a:gd name="T17" fmla="*/ 13188 h 992"/>
                  <a:gd name="T18" fmla="*/ 13188 w 992"/>
                  <a:gd name="T19" fmla="*/ 6595 h 99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992" h="992">
                    <a:moveTo>
                      <a:pt x="496" y="734"/>
                    </a:moveTo>
                    <a:cubicBezTo>
                      <a:pt x="364" y="734"/>
                      <a:pt x="257" y="628"/>
                      <a:pt x="257" y="496"/>
                    </a:cubicBezTo>
                    <a:cubicBezTo>
                      <a:pt x="257" y="364"/>
                      <a:pt x="364" y="257"/>
                      <a:pt x="496" y="257"/>
                    </a:cubicBezTo>
                    <a:cubicBezTo>
                      <a:pt x="627" y="257"/>
                      <a:pt x="734" y="364"/>
                      <a:pt x="734" y="496"/>
                    </a:cubicBezTo>
                    <a:cubicBezTo>
                      <a:pt x="734" y="628"/>
                      <a:pt x="627" y="734"/>
                      <a:pt x="496" y="734"/>
                    </a:cubicBezTo>
                    <a:close/>
                    <a:moveTo>
                      <a:pt x="992" y="496"/>
                    </a:moveTo>
                    <a:cubicBezTo>
                      <a:pt x="992" y="222"/>
                      <a:pt x="769" y="0"/>
                      <a:pt x="496" y="0"/>
                    </a:cubicBezTo>
                    <a:cubicBezTo>
                      <a:pt x="222" y="0"/>
                      <a:pt x="0" y="222"/>
                      <a:pt x="0" y="496"/>
                    </a:cubicBezTo>
                    <a:cubicBezTo>
                      <a:pt x="0" y="770"/>
                      <a:pt x="222" y="992"/>
                      <a:pt x="496" y="992"/>
                    </a:cubicBezTo>
                    <a:cubicBezTo>
                      <a:pt x="769" y="992"/>
                      <a:pt x="992" y="770"/>
                      <a:pt x="992" y="4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37" name="Freeform 27">
                <a:extLst>
                  <a:ext uri="{FF2B5EF4-FFF2-40B4-BE49-F238E27FC236}">
                    <a16:creationId xmlns:a16="http://schemas.microsoft.com/office/drawing/2014/main" id="{9B07B6B0-BA20-B70C-EC46-827AE69350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7" y="1390"/>
                <a:ext cx="644" cy="716"/>
              </a:xfrm>
              <a:custGeom>
                <a:avLst/>
                <a:gdLst>
                  <a:gd name="T0" fmla="*/ 3611 w 272"/>
                  <a:gd name="T1" fmla="*/ 1916 h 302"/>
                  <a:gd name="T2" fmla="*/ 1688 w 272"/>
                  <a:gd name="T3" fmla="*/ 0 h 302"/>
                  <a:gd name="T4" fmla="*/ 0 w 272"/>
                  <a:gd name="T5" fmla="*/ 4026 h 302"/>
                  <a:gd name="T6" fmla="*/ 2709 w 272"/>
                  <a:gd name="T7" fmla="*/ 4026 h 302"/>
                  <a:gd name="T8" fmla="*/ 3611 w 272"/>
                  <a:gd name="T9" fmla="*/ 1916 h 3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302">
                    <a:moveTo>
                      <a:pt x="272" y="144"/>
                    </a:moveTo>
                    <a:cubicBezTo>
                      <a:pt x="127" y="0"/>
                      <a:pt x="127" y="0"/>
                      <a:pt x="127" y="0"/>
                    </a:cubicBezTo>
                    <a:cubicBezTo>
                      <a:pt x="52" y="79"/>
                      <a:pt x="4" y="185"/>
                      <a:pt x="0" y="302"/>
                    </a:cubicBezTo>
                    <a:cubicBezTo>
                      <a:pt x="204" y="302"/>
                      <a:pt x="204" y="302"/>
                      <a:pt x="204" y="302"/>
                    </a:cubicBezTo>
                    <a:cubicBezTo>
                      <a:pt x="208" y="241"/>
                      <a:pt x="233" y="186"/>
                      <a:pt x="272" y="144"/>
                    </a:cubicBezTo>
                    <a:close/>
                  </a:path>
                </a:pathLst>
              </a:custGeom>
              <a:solidFill>
                <a:srgbClr val="AFB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38" name="Freeform 28">
                <a:extLst>
                  <a:ext uri="{FF2B5EF4-FFF2-40B4-BE49-F238E27FC236}">
                    <a16:creationId xmlns:a16="http://schemas.microsoft.com/office/drawing/2014/main" id="{2FC02D59-C352-980F-6F0C-4DA10E5F13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7" y="1376"/>
                <a:ext cx="666" cy="739"/>
              </a:xfrm>
              <a:custGeom>
                <a:avLst/>
                <a:gdLst>
                  <a:gd name="T0" fmla="*/ 2809 w 281"/>
                  <a:gd name="T1" fmla="*/ 4145 h 312"/>
                  <a:gd name="T2" fmla="*/ 0 w 281"/>
                  <a:gd name="T3" fmla="*/ 4145 h 312"/>
                  <a:gd name="T4" fmla="*/ 0 w 281"/>
                  <a:gd name="T5" fmla="*/ 4095 h 312"/>
                  <a:gd name="T6" fmla="*/ 1718 w 281"/>
                  <a:gd name="T7" fmla="*/ 40 h 312"/>
                  <a:gd name="T8" fmla="*/ 1742 w 281"/>
                  <a:gd name="T9" fmla="*/ 0 h 312"/>
                  <a:gd name="T10" fmla="*/ 3740 w 281"/>
                  <a:gd name="T11" fmla="*/ 1992 h 312"/>
                  <a:gd name="T12" fmla="*/ 3702 w 281"/>
                  <a:gd name="T13" fmla="*/ 2020 h 312"/>
                  <a:gd name="T14" fmla="*/ 2820 w 281"/>
                  <a:gd name="T15" fmla="*/ 4095 h 312"/>
                  <a:gd name="T16" fmla="*/ 2809 w 281"/>
                  <a:gd name="T17" fmla="*/ 4145 h 312"/>
                  <a:gd name="T18" fmla="*/ 95 w 281"/>
                  <a:gd name="T19" fmla="*/ 4038 h 312"/>
                  <a:gd name="T20" fmla="*/ 2730 w 281"/>
                  <a:gd name="T21" fmla="*/ 4038 h 312"/>
                  <a:gd name="T22" fmla="*/ 3607 w 281"/>
                  <a:gd name="T23" fmla="*/ 1992 h 312"/>
                  <a:gd name="T24" fmla="*/ 1742 w 281"/>
                  <a:gd name="T25" fmla="*/ 147 h 312"/>
                  <a:gd name="T26" fmla="*/ 95 w 281"/>
                  <a:gd name="T27" fmla="*/ 4038 h 3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1" h="312">
                    <a:moveTo>
                      <a:pt x="211" y="312"/>
                    </a:moveTo>
                    <a:cubicBezTo>
                      <a:pt x="0" y="312"/>
                      <a:pt x="0" y="312"/>
                      <a:pt x="0" y="312"/>
                    </a:cubicBezTo>
                    <a:cubicBezTo>
                      <a:pt x="0" y="308"/>
                      <a:pt x="0" y="308"/>
                      <a:pt x="0" y="308"/>
                    </a:cubicBezTo>
                    <a:cubicBezTo>
                      <a:pt x="4" y="194"/>
                      <a:pt x="50" y="86"/>
                      <a:pt x="129" y="3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281" y="150"/>
                      <a:pt x="281" y="150"/>
                      <a:pt x="281" y="150"/>
                    </a:cubicBezTo>
                    <a:cubicBezTo>
                      <a:pt x="278" y="152"/>
                      <a:pt x="278" y="152"/>
                      <a:pt x="278" y="152"/>
                    </a:cubicBezTo>
                    <a:cubicBezTo>
                      <a:pt x="239" y="195"/>
                      <a:pt x="215" y="250"/>
                      <a:pt x="212" y="308"/>
                    </a:cubicBezTo>
                    <a:lnTo>
                      <a:pt x="211" y="312"/>
                    </a:lnTo>
                    <a:close/>
                    <a:moveTo>
                      <a:pt x="7" y="304"/>
                    </a:moveTo>
                    <a:cubicBezTo>
                      <a:pt x="205" y="304"/>
                      <a:pt x="205" y="304"/>
                      <a:pt x="205" y="304"/>
                    </a:cubicBezTo>
                    <a:cubicBezTo>
                      <a:pt x="209" y="247"/>
                      <a:pt x="233" y="193"/>
                      <a:pt x="271" y="150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56" y="91"/>
                      <a:pt x="12" y="195"/>
                      <a:pt x="7" y="304"/>
                    </a:cubicBezTo>
                    <a:close/>
                  </a:path>
                </a:pathLst>
              </a:custGeom>
              <a:solidFill>
                <a:srgbClr val="5152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39" name="Freeform 29">
                <a:extLst>
                  <a:ext uri="{FF2B5EF4-FFF2-40B4-BE49-F238E27FC236}">
                    <a16:creationId xmlns:a16="http://schemas.microsoft.com/office/drawing/2014/main" id="{8D6C932B-9C31-9C22-2C1C-9573B1ECB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1" y="1052"/>
                <a:ext cx="711" cy="642"/>
              </a:xfrm>
              <a:custGeom>
                <a:avLst/>
                <a:gdLst>
                  <a:gd name="T0" fmla="*/ 2078 w 300"/>
                  <a:gd name="T1" fmla="*/ 3603 h 271"/>
                  <a:gd name="T2" fmla="*/ 3993 w 300"/>
                  <a:gd name="T3" fmla="*/ 1673 h 271"/>
                  <a:gd name="T4" fmla="*/ 0 w 300"/>
                  <a:gd name="T5" fmla="*/ 0 h 271"/>
                  <a:gd name="T6" fmla="*/ 0 w 300"/>
                  <a:gd name="T7" fmla="*/ 2710 h 271"/>
                  <a:gd name="T8" fmla="*/ 2078 w 300"/>
                  <a:gd name="T9" fmla="*/ 3603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0" h="271">
                    <a:moveTo>
                      <a:pt x="156" y="271"/>
                    </a:moveTo>
                    <a:cubicBezTo>
                      <a:pt x="300" y="126"/>
                      <a:pt x="300" y="126"/>
                      <a:pt x="300" y="126"/>
                    </a:cubicBezTo>
                    <a:cubicBezTo>
                      <a:pt x="221" y="52"/>
                      <a:pt x="116" y="4"/>
                      <a:pt x="0" y="0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60" y="208"/>
                      <a:pt x="114" y="233"/>
                      <a:pt x="156" y="271"/>
                    </a:cubicBezTo>
                    <a:close/>
                  </a:path>
                </a:pathLst>
              </a:custGeom>
              <a:solidFill>
                <a:srgbClr val="AFB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40" name="Freeform 30">
                <a:extLst>
                  <a:ext uri="{FF2B5EF4-FFF2-40B4-BE49-F238E27FC236}">
                    <a16:creationId xmlns:a16="http://schemas.microsoft.com/office/drawing/2014/main" id="{C5E3A822-47AF-DA2C-A67C-247771676B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12" y="1042"/>
                <a:ext cx="732" cy="664"/>
              </a:xfrm>
              <a:custGeom>
                <a:avLst/>
                <a:gdLst>
                  <a:gd name="T0" fmla="*/ 2127 w 309"/>
                  <a:gd name="T1" fmla="*/ 3735 h 280"/>
                  <a:gd name="T2" fmla="*/ 2099 w 309"/>
                  <a:gd name="T3" fmla="*/ 3695 h 280"/>
                  <a:gd name="T4" fmla="*/ 50 w 309"/>
                  <a:gd name="T5" fmla="*/ 2829 h 280"/>
                  <a:gd name="T6" fmla="*/ 0 w 309"/>
                  <a:gd name="T7" fmla="*/ 2829 h 280"/>
                  <a:gd name="T8" fmla="*/ 0 w 309"/>
                  <a:gd name="T9" fmla="*/ 0 h 280"/>
                  <a:gd name="T10" fmla="*/ 50 w 309"/>
                  <a:gd name="T11" fmla="*/ 0 h 280"/>
                  <a:gd name="T12" fmla="*/ 4079 w 309"/>
                  <a:gd name="T13" fmla="*/ 1710 h 280"/>
                  <a:gd name="T14" fmla="*/ 4108 w 309"/>
                  <a:gd name="T15" fmla="*/ 1731 h 280"/>
                  <a:gd name="T16" fmla="*/ 2127 w 309"/>
                  <a:gd name="T17" fmla="*/ 3735 h 280"/>
                  <a:gd name="T18" fmla="*/ 107 w 309"/>
                  <a:gd name="T19" fmla="*/ 2734 h 280"/>
                  <a:gd name="T20" fmla="*/ 2127 w 309"/>
                  <a:gd name="T21" fmla="*/ 3600 h 280"/>
                  <a:gd name="T22" fmla="*/ 3973 w 309"/>
                  <a:gd name="T23" fmla="*/ 1731 h 280"/>
                  <a:gd name="T24" fmla="*/ 107 w 309"/>
                  <a:gd name="T25" fmla="*/ 107 h 280"/>
                  <a:gd name="T26" fmla="*/ 107 w 309"/>
                  <a:gd name="T27" fmla="*/ 2734 h 28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09" h="280">
                    <a:moveTo>
                      <a:pt x="160" y="280"/>
                    </a:moveTo>
                    <a:cubicBezTo>
                      <a:pt x="158" y="277"/>
                      <a:pt x="158" y="277"/>
                      <a:pt x="158" y="277"/>
                    </a:cubicBezTo>
                    <a:cubicBezTo>
                      <a:pt x="115" y="239"/>
                      <a:pt x="61" y="216"/>
                      <a:pt x="4" y="212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17" y="5"/>
                      <a:pt x="225" y="50"/>
                      <a:pt x="307" y="128"/>
                    </a:cubicBezTo>
                    <a:cubicBezTo>
                      <a:pt x="309" y="130"/>
                      <a:pt x="309" y="130"/>
                      <a:pt x="309" y="130"/>
                    </a:cubicBezTo>
                    <a:lnTo>
                      <a:pt x="160" y="280"/>
                    </a:lnTo>
                    <a:close/>
                    <a:moveTo>
                      <a:pt x="8" y="205"/>
                    </a:moveTo>
                    <a:cubicBezTo>
                      <a:pt x="64" y="210"/>
                      <a:pt x="118" y="232"/>
                      <a:pt x="160" y="270"/>
                    </a:cubicBezTo>
                    <a:cubicBezTo>
                      <a:pt x="299" y="130"/>
                      <a:pt x="299" y="130"/>
                      <a:pt x="299" y="130"/>
                    </a:cubicBezTo>
                    <a:cubicBezTo>
                      <a:pt x="220" y="56"/>
                      <a:pt x="116" y="13"/>
                      <a:pt x="8" y="8"/>
                    </a:cubicBezTo>
                    <a:lnTo>
                      <a:pt x="8" y="205"/>
                    </a:lnTo>
                    <a:close/>
                  </a:path>
                </a:pathLst>
              </a:custGeom>
              <a:solidFill>
                <a:srgbClr val="5152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41" name="Freeform 31">
                <a:extLst>
                  <a:ext uri="{FF2B5EF4-FFF2-40B4-BE49-F238E27FC236}">
                    <a16:creationId xmlns:a16="http://schemas.microsoft.com/office/drawing/2014/main" id="{4294A3E0-1E7F-3604-78E5-3A06472DF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3" y="1405"/>
                <a:ext cx="630" cy="701"/>
              </a:xfrm>
              <a:custGeom>
                <a:avLst/>
                <a:gdLst>
                  <a:gd name="T0" fmla="*/ 824 w 266"/>
                  <a:gd name="T1" fmla="*/ 3931 h 296"/>
                  <a:gd name="T2" fmla="*/ 3534 w 266"/>
                  <a:gd name="T3" fmla="*/ 3931 h 296"/>
                  <a:gd name="T4" fmla="*/ 1923 w 266"/>
                  <a:gd name="T5" fmla="*/ 0 h 296"/>
                  <a:gd name="T6" fmla="*/ 0 w 266"/>
                  <a:gd name="T7" fmla="*/ 1923 h 296"/>
                  <a:gd name="T8" fmla="*/ 824 w 266"/>
                  <a:gd name="T9" fmla="*/ 3931 h 2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6" h="296">
                    <a:moveTo>
                      <a:pt x="62" y="296"/>
                    </a:moveTo>
                    <a:cubicBezTo>
                      <a:pt x="266" y="296"/>
                      <a:pt x="266" y="296"/>
                      <a:pt x="266" y="296"/>
                    </a:cubicBezTo>
                    <a:cubicBezTo>
                      <a:pt x="262" y="182"/>
                      <a:pt x="217" y="78"/>
                      <a:pt x="145" y="0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36" y="186"/>
                      <a:pt x="58" y="238"/>
                      <a:pt x="62" y="296"/>
                    </a:cubicBezTo>
                    <a:close/>
                  </a:path>
                </a:pathLst>
              </a:custGeom>
              <a:solidFill>
                <a:srgbClr val="AFB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42" name="Freeform 32">
                <a:extLst>
                  <a:ext uri="{FF2B5EF4-FFF2-40B4-BE49-F238E27FC236}">
                    <a16:creationId xmlns:a16="http://schemas.microsoft.com/office/drawing/2014/main" id="{A142EA5C-7060-1C25-F476-ED9B3EE77D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31" y="1393"/>
                <a:ext cx="652" cy="722"/>
              </a:xfrm>
              <a:custGeom>
                <a:avLst/>
                <a:gdLst>
                  <a:gd name="T0" fmla="*/ 3665 w 275"/>
                  <a:gd name="T1" fmla="*/ 4046 h 305"/>
                  <a:gd name="T2" fmla="*/ 854 w 275"/>
                  <a:gd name="T3" fmla="*/ 4046 h 305"/>
                  <a:gd name="T4" fmla="*/ 837 w 275"/>
                  <a:gd name="T5" fmla="*/ 3996 h 305"/>
                  <a:gd name="T6" fmla="*/ 28 w 275"/>
                  <a:gd name="T7" fmla="*/ 2017 h 305"/>
                  <a:gd name="T8" fmla="*/ 0 w 275"/>
                  <a:gd name="T9" fmla="*/ 1979 h 305"/>
                  <a:gd name="T10" fmla="*/ 2001 w 275"/>
                  <a:gd name="T11" fmla="*/ 0 h 305"/>
                  <a:gd name="T12" fmla="*/ 2025 w 275"/>
                  <a:gd name="T13" fmla="*/ 40 h 305"/>
                  <a:gd name="T14" fmla="*/ 3665 w 275"/>
                  <a:gd name="T15" fmla="*/ 3996 h 305"/>
                  <a:gd name="T16" fmla="*/ 3665 w 275"/>
                  <a:gd name="T17" fmla="*/ 4046 h 305"/>
                  <a:gd name="T18" fmla="*/ 934 w 275"/>
                  <a:gd name="T19" fmla="*/ 3939 h 305"/>
                  <a:gd name="T20" fmla="*/ 3571 w 275"/>
                  <a:gd name="T21" fmla="*/ 3939 h 305"/>
                  <a:gd name="T22" fmla="*/ 2001 w 275"/>
                  <a:gd name="T23" fmla="*/ 135 h 305"/>
                  <a:gd name="T24" fmla="*/ 135 w 275"/>
                  <a:gd name="T25" fmla="*/ 1988 h 305"/>
                  <a:gd name="T26" fmla="*/ 934 w 275"/>
                  <a:gd name="T27" fmla="*/ 3939 h 30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75" h="305">
                    <a:moveTo>
                      <a:pt x="275" y="305"/>
                    </a:moveTo>
                    <a:cubicBezTo>
                      <a:pt x="64" y="305"/>
                      <a:pt x="64" y="305"/>
                      <a:pt x="64" y="305"/>
                    </a:cubicBezTo>
                    <a:cubicBezTo>
                      <a:pt x="63" y="301"/>
                      <a:pt x="63" y="301"/>
                      <a:pt x="63" y="301"/>
                    </a:cubicBezTo>
                    <a:cubicBezTo>
                      <a:pt x="60" y="246"/>
                      <a:pt x="39" y="194"/>
                      <a:pt x="2" y="152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150" y="0"/>
                      <a:pt x="150" y="0"/>
                      <a:pt x="150" y="0"/>
                    </a:cubicBezTo>
                    <a:cubicBezTo>
                      <a:pt x="152" y="3"/>
                      <a:pt x="152" y="3"/>
                      <a:pt x="152" y="3"/>
                    </a:cubicBezTo>
                    <a:cubicBezTo>
                      <a:pt x="227" y="84"/>
                      <a:pt x="271" y="190"/>
                      <a:pt x="275" y="301"/>
                    </a:cubicBezTo>
                    <a:lnTo>
                      <a:pt x="275" y="305"/>
                    </a:lnTo>
                    <a:close/>
                    <a:moveTo>
                      <a:pt x="70" y="297"/>
                    </a:moveTo>
                    <a:cubicBezTo>
                      <a:pt x="268" y="297"/>
                      <a:pt x="268" y="297"/>
                      <a:pt x="268" y="297"/>
                    </a:cubicBezTo>
                    <a:cubicBezTo>
                      <a:pt x="263" y="191"/>
                      <a:pt x="221" y="89"/>
                      <a:pt x="150" y="10"/>
                    </a:cubicBezTo>
                    <a:cubicBezTo>
                      <a:pt x="10" y="150"/>
                      <a:pt x="10" y="150"/>
                      <a:pt x="10" y="150"/>
                    </a:cubicBezTo>
                    <a:cubicBezTo>
                      <a:pt x="45" y="192"/>
                      <a:pt x="66" y="243"/>
                      <a:pt x="70" y="297"/>
                    </a:cubicBezTo>
                    <a:close/>
                  </a:path>
                </a:pathLst>
              </a:custGeom>
              <a:solidFill>
                <a:srgbClr val="5152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43" name="Freeform 33">
                <a:extLst>
                  <a:ext uri="{FF2B5EF4-FFF2-40B4-BE49-F238E27FC236}">
                    <a16:creationId xmlns:a16="http://schemas.microsoft.com/office/drawing/2014/main" id="{56ED8DF4-CC92-7C3A-FC10-C6AE877FDB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5" y="1052"/>
                <a:ext cx="711" cy="635"/>
              </a:xfrm>
              <a:custGeom>
                <a:avLst/>
                <a:gdLst>
                  <a:gd name="T0" fmla="*/ 3993 w 300"/>
                  <a:gd name="T1" fmla="*/ 2711 h 268"/>
                  <a:gd name="T2" fmla="*/ 3993 w 300"/>
                  <a:gd name="T3" fmla="*/ 0 h 268"/>
                  <a:gd name="T4" fmla="*/ 0 w 300"/>
                  <a:gd name="T5" fmla="*/ 1651 h 268"/>
                  <a:gd name="T6" fmla="*/ 1915 w 300"/>
                  <a:gd name="T7" fmla="*/ 3566 h 268"/>
                  <a:gd name="T8" fmla="*/ 3993 w 300"/>
                  <a:gd name="T9" fmla="*/ 2711 h 2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0" h="268">
                    <a:moveTo>
                      <a:pt x="300" y="204"/>
                    </a:moveTo>
                    <a:cubicBezTo>
                      <a:pt x="300" y="0"/>
                      <a:pt x="300" y="0"/>
                      <a:pt x="300" y="0"/>
                    </a:cubicBezTo>
                    <a:cubicBezTo>
                      <a:pt x="184" y="4"/>
                      <a:pt x="79" y="50"/>
                      <a:pt x="0" y="124"/>
                    </a:cubicBezTo>
                    <a:cubicBezTo>
                      <a:pt x="144" y="268"/>
                      <a:pt x="144" y="268"/>
                      <a:pt x="144" y="268"/>
                    </a:cubicBezTo>
                    <a:cubicBezTo>
                      <a:pt x="186" y="231"/>
                      <a:pt x="240" y="207"/>
                      <a:pt x="300" y="204"/>
                    </a:cubicBezTo>
                    <a:close/>
                  </a:path>
                </a:pathLst>
              </a:custGeom>
              <a:solidFill>
                <a:srgbClr val="AFB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44" name="Freeform 34">
                <a:extLst>
                  <a:ext uri="{FF2B5EF4-FFF2-40B4-BE49-F238E27FC236}">
                    <a16:creationId xmlns:a16="http://schemas.microsoft.com/office/drawing/2014/main" id="{A09FAFCA-2858-E0BE-F0C1-61013134AD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21" y="1042"/>
                <a:ext cx="734" cy="656"/>
              </a:xfrm>
              <a:custGeom>
                <a:avLst/>
                <a:gdLst>
                  <a:gd name="T0" fmla="*/ 1991 w 310"/>
                  <a:gd name="T1" fmla="*/ 3680 h 277"/>
                  <a:gd name="T2" fmla="*/ 0 w 310"/>
                  <a:gd name="T3" fmla="*/ 1700 h 277"/>
                  <a:gd name="T4" fmla="*/ 40 w 310"/>
                  <a:gd name="T5" fmla="*/ 1660 h 277"/>
                  <a:gd name="T6" fmla="*/ 4065 w 310"/>
                  <a:gd name="T7" fmla="*/ 0 h 277"/>
                  <a:gd name="T8" fmla="*/ 4115 w 310"/>
                  <a:gd name="T9" fmla="*/ 0 h 277"/>
                  <a:gd name="T10" fmla="*/ 4115 w 310"/>
                  <a:gd name="T11" fmla="*/ 2804 h 277"/>
                  <a:gd name="T12" fmla="*/ 4065 w 310"/>
                  <a:gd name="T13" fmla="*/ 2816 h 277"/>
                  <a:gd name="T14" fmla="*/ 2017 w 310"/>
                  <a:gd name="T15" fmla="*/ 3652 h 277"/>
                  <a:gd name="T16" fmla="*/ 1991 w 310"/>
                  <a:gd name="T17" fmla="*/ 3680 h 277"/>
                  <a:gd name="T18" fmla="*/ 147 w 310"/>
                  <a:gd name="T19" fmla="*/ 1700 h 277"/>
                  <a:gd name="T20" fmla="*/ 1991 w 310"/>
                  <a:gd name="T21" fmla="*/ 3545 h 277"/>
                  <a:gd name="T22" fmla="*/ 4020 w 310"/>
                  <a:gd name="T23" fmla="*/ 2721 h 277"/>
                  <a:gd name="T24" fmla="*/ 4020 w 310"/>
                  <a:gd name="T25" fmla="*/ 107 h 277"/>
                  <a:gd name="T26" fmla="*/ 147 w 310"/>
                  <a:gd name="T27" fmla="*/ 1700 h 27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10" h="277">
                    <a:moveTo>
                      <a:pt x="150" y="277"/>
                    </a:moveTo>
                    <a:cubicBezTo>
                      <a:pt x="0" y="128"/>
                      <a:pt x="0" y="128"/>
                      <a:pt x="0" y="128"/>
                    </a:cubicBezTo>
                    <a:cubicBezTo>
                      <a:pt x="3" y="125"/>
                      <a:pt x="3" y="125"/>
                      <a:pt x="3" y="125"/>
                    </a:cubicBezTo>
                    <a:cubicBezTo>
                      <a:pt x="86" y="48"/>
                      <a:pt x="193" y="4"/>
                      <a:pt x="306" y="0"/>
                    </a:cubicBezTo>
                    <a:cubicBezTo>
                      <a:pt x="310" y="0"/>
                      <a:pt x="310" y="0"/>
                      <a:pt x="310" y="0"/>
                    </a:cubicBezTo>
                    <a:cubicBezTo>
                      <a:pt x="310" y="211"/>
                      <a:pt x="310" y="211"/>
                      <a:pt x="310" y="211"/>
                    </a:cubicBezTo>
                    <a:cubicBezTo>
                      <a:pt x="306" y="212"/>
                      <a:pt x="306" y="212"/>
                      <a:pt x="306" y="212"/>
                    </a:cubicBezTo>
                    <a:cubicBezTo>
                      <a:pt x="250" y="215"/>
                      <a:pt x="195" y="237"/>
                      <a:pt x="152" y="275"/>
                    </a:cubicBezTo>
                    <a:lnTo>
                      <a:pt x="150" y="277"/>
                    </a:lnTo>
                    <a:close/>
                    <a:moveTo>
                      <a:pt x="11" y="128"/>
                    </a:moveTo>
                    <a:cubicBezTo>
                      <a:pt x="150" y="267"/>
                      <a:pt x="150" y="267"/>
                      <a:pt x="150" y="267"/>
                    </a:cubicBezTo>
                    <a:cubicBezTo>
                      <a:pt x="193" y="231"/>
                      <a:pt x="247" y="209"/>
                      <a:pt x="303" y="205"/>
                    </a:cubicBezTo>
                    <a:cubicBezTo>
                      <a:pt x="303" y="8"/>
                      <a:pt x="303" y="8"/>
                      <a:pt x="303" y="8"/>
                    </a:cubicBezTo>
                    <a:cubicBezTo>
                      <a:pt x="194" y="12"/>
                      <a:pt x="91" y="54"/>
                      <a:pt x="11" y="128"/>
                    </a:cubicBezTo>
                    <a:close/>
                  </a:path>
                </a:pathLst>
              </a:custGeom>
              <a:solidFill>
                <a:srgbClr val="5152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45" name="Freeform 35">
                <a:extLst>
                  <a:ext uri="{FF2B5EF4-FFF2-40B4-BE49-F238E27FC236}">
                    <a16:creationId xmlns:a16="http://schemas.microsoft.com/office/drawing/2014/main" id="{4D1F82C8-F985-881B-0202-376B429178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" y="2182"/>
                <a:ext cx="635" cy="710"/>
              </a:xfrm>
              <a:custGeom>
                <a:avLst/>
                <a:gdLst>
                  <a:gd name="T0" fmla="*/ 853 w 268"/>
                  <a:gd name="T1" fmla="*/ 0 h 300"/>
                  <a:gd name="T2" fmla="*/ 0 w 268"/>
                  <a:gd name="T3" fmla="*/ 2057 h 300"/>
                  <a:gd name="T4" fmla="*/ 1931 w 268"/>
                  <a:gd name="T5" fmla="*/ 3976 h 300"/>
                  <a:gd name="T6" fmla="*/ 3566 w 268"/>
                  <a:gd name="T7" fmla="*/ 0 h 300"/>
                  <a:gd name="T8" fmla="*/ 853 w 268"/>
                  <a:gd name="T9" fmla="*/ 0 h 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8" h="300">
                    <a:moveTo>
                      <a:pt x="64" y="0"/>
                    </a:moveTo>
                    <a:cubicBezTo>
                      <a:pt x="61" y="59"/>
                      <a:pt x="37" y="113"/>
                      <a:pt x="0" y="155"/>
                    </a:cubicBezTo>
                    <a:cubicBezTo>
                      <a:pt x="145" y="300"/>
                      <a:pt x="145" y="300"/>
                      <a:pt x="145" y="300"/>
                    </a:cubicBezTo>
                    <a:cubicBezTo>
                      <a:pt x="218" y="221"/>
                      <a:pt x="265" y="116"/>
                      <a:pt x="268" y="0"/>
                    </a:cubicBez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AFB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46" name="Freeform 36">
                <a:extLst>
                  <a:ext uri="{FF2B5EF4-FFF2-40B4-BE49-F238E27FC236}">
                    <a16:creationId xmlns:a16="http://schemas.microsoft.com/office/drawing/2014/main" id="{42C3AFFB-9066-D55E-37E8-49C79A1712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27" y="2172"/>
                <a:ext cx="656" cy="732"/>
              </a:xfrm>
              <a:custGeom>
                <a:avLst/>
                <a:gdLst>
                  <a:gd name="T0" fmla="*/ 1992 w 277"/>
                  <a:gd name="T1" fmla="*/ 4108 h 309"/>
                  <a:gd name="T2" fmla="*/ 0 w 277"/>
                  <a:gd name="T3" fmla="*/ 2115 h 309"/>
                  <a:gd name="T4" fmla="*/ 40 w 277"/>
                  <a:gd name="T5" fmla="*/ 2087 h 309"/>
                  <a:gd name="T6" fmla="*/ 874 w 277"/>
                  <a:gd name="T7" fmla="*/ 50 h 309"/>
                  <a:gd name="T8" fmla="*/ 874 w 277"/>
                  <a:gd name="T9" fmla="*/ 0 h 309"/>
                  <a:gd name="T10" fmla="*/ 3680 w 277"/>
                  <a:gd name="T11" fmla="*/ 0 h 309"/>
                  <a:gd name="T12" fmla="*/ 3680 w 277"/>
                  <a:gd name="T13" fmla="*/ 50 h 309"/>
                  <a:gd name="T14" fmla="*/ 2020 w 277"/>
                  <a:gd name="T15" fmla="*/ 4067 h 309"/>
                  <a:gd name="T16" fmla="*/ 1992 w 277"/>
                  <a:gd name="T17" fmla="*/ 4108 h 309"/>
                  <a:gd name="T18" fmla="*/ 135 w 277"/>
                  <a:gd name="T19" fmla="*/ 2115 h 309"/>
                  <a:gd name="T20" fmla="*/ 1992 w 277"/>
                  <a:gd name="T21" fmla="*/ 3973 h 309"/>
                  <a:gd name="T22" fmla="*/ 3583 w 277"/>
                  <a:gd name="T23" fmla="*/ 95 h 309"/>
                  <a:gd name="T24" fmla="*/ 959 w 277"/>
                  <a:gd name="T25" fmla="*/ 95 h 309"/>
                  <a:gd name="T26" fmla="*/ 135 w 277"/>
                  <a:gd name="T27" fmla="*/ 2115 h 30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77" h="309">
                    <a:moveTo>
                      <a:pt x="150" y="309"/>
                    </a:moveTo>
                    <a:cubicBezTo>
                      <a:pt x="0" y="159"/>
                      <a:pt x="0" y="159"/>
                      <a:pt x="0" y="159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41" y="114"/>
                      <a:pt x="62" y="61"/>
                      <a:pt x="66" y="4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277" y="0"/>
                      <a:pt x="277" y="0"/>
                      <a:pt x="277" y="0"/>
                    </a:cubicBezTo>
                    <a:cubicBezTo>
                      <a:pt x="277" y="4"/>
                      <a:pt x="277" y="4"/>
                      <a:pt x="277" y="4"/>
                    </a:cubicBezTo>
                    <a:cubicBezTo>
                      <a:pt x="273" y="117"/>
                      <a:pt x="229" y="224"/>
                      <a:pt x="152" y="306"/>
                    </a:cubicBezTo>
                    <a:lnTo>
                      <a:pt x="150" y="309"/>
                    </a:lnTo>
                    <a:close/>
                    <a:moveTo>
                      <a:pt x="10" y="159"/>
                    </a:moveTo>
                    <a:cubicBezTo>
                      <a:pt x="150" y="299"/>
                      <a:pt x="150" y="299"/>
                      <a:pt x="150" y="299"/>
                    </a:cubicBezTo>
                    <a:cubicBezTo>
                      <a:pt x="223" y="219"/>
                      <a:pt x="265" y="116"/>
                      <a:pt x="270" y="7"/>
                    </a:cubicBezTo>
                    <a:cubicBezTo>
                      <a:pt x="72" y="7"/>
                      <a:pt x="72" y="7"/>
                      <a:pt x="72" y="7"/>
                    </a:cubicBezTo>
                    <a:cubicBezTo>
                      <a:pt x="69" y="64"/>
                      <a:pt x="47" y="116"/>
                      <a:pt x="10" y="159"/>
                    </a:cubicBezTo>
                    <a:close/>
                  </a:path>
                </a:pathLst>
              </a:custGeom>
              <a:solidFill>
                <a:srgbClr val="5152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47" name="Freeform 37">
                <a:extLst>
                  <a:ext uri="{FF2B5EF4-FFF2-40B4-BE49-F238E27FC236}">
                    <a16:creationId xmlns:a16="http://schemas.microsoft.com/office/drawing/2014/main" id="{497ED09C-619D-CD3E-64DF-EA30FC7752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7" y="2182"/>
                <a:ext cx="639" cy="717"/>
              </a:xfrm>
              <a:custGeom>
                <a:avLst/>
                <a:gdLst>
                  <a:gd name="T0" fmla="*/ 2705 w 270"/>
                  <a:gd name="T1" fmla="*/ 0 h 303"/>
                  <a:gd name="T2" fmla="*/ 0 w 270"/>
                  <a:gd name="T3" fmla="*/ 0 h 303"/>
                  <a:gd name="T4" fmla="*/ 1669 w 270"/>
                  <a:gd name="T5" fmla="*/ 4016 h 303"/>
                  <a:gd name="T6" fmla="*/ 3578 w 270"/>
                  <a:gd name="T7" fmla="*/ 2094 h 303"/>
                  <a:gd name="T8" fmla="*/ 2705 w 270"/>
                  <a:gd name="T9" fmla="*/ 0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0" h="303">
                    <a:moveTo>
                      <a:pt x="20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117"/>
                      <a:pt x="51" y="223"/>
                      <a:pt x="126" y="303"/>
                    </a:cubicBezTo>
                    <a:cubicBezTo>
                      <a:pt x="270" y="158"/>
                      <a:pt x="270" y="158"/>
                      <a:pt x="270" y="158"/>
                    </a:cubicBezTo>
                    <a:cubicBezTo>
                      <a:pt x="232" y="116"/>
                      <a:pt x="207" y="61"/>
                      <a:pt x="204" y="0"/>
                    </a:cubicBezTo>
                    <a:close/>
                  </a:path>
                </a:pathLst>
              </a:custGeom>
              <a:solidFill>
                <a:srgbClr val="AFB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48" name="Freeform 38">
                <a:extLst>
                  <a:ext uri="{FF2B5EF4-FFF2-40B4-BE49-F238E27FC236}">
                    <a16:creationId xmlns:a16="http://schemas.microsoft.com/office/drawing/2014/main" id="{849CA4A3-EB0F-072C-04F3-C987734ED1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7" y="2172"/>
                <a:ext cx="661" cy="739"/>
              </a:xfrm>
              <a:custGeom>
                <a:avLst/>
                <a:gdLst>
                  <a:gd name="T0" fmla="*/ 1729 w 279"/>
                  <a:gd name="T1" fmla="*/ 4145 h 312"/>
                  <a:gd name="T2" fmla="*/ 1689 w 279"/>
                  <a:gd name="T3" fmla="*/ 4107 h 312"/>
                  <a:gd name="T4" fmla="*/ 0 w 279"/>
                  <a:gd name="T5" fmla="*/ 50 h 312"/>
                  <a:gd name="T6" fmla="*/ 0 w 279"/>
                  <a:gd name="T7" fmla="*/ 0 h 312"/>
                  <a:gd name="T8" fmla="*/ 2807 w 279"/>
                  <a:gd name="T9" fmla="*/ 0 h 312"/>
                  <a:gd name="T10" fmla="*/ 2807 w 279"/>
                  <a:gd name="T11" fmla="*/ 50 h 312"/>
                  <a:gd name="T12" fmla="*/ 3682 w 279"/>
                  <a:gd name="T13" fmla="*/ 2127 h 312"/>
                  <a:gd name="T14" fmla="*/ 3710 w 279"/>
                  <a:gd name="T15" fmla="*/ 2155 h 312"/>
                  <a:gd name="T16" fmla="*/ 1729 w 279"/>
                  <a:gd name="T17" fmla="*/ 4145 h 312"/>
                  <a:gd name="T18" fmla="*/ 95 w 279"/>
                  <a:gd name="T19" fmla="*/ 95 h 312"/>
                  <a:gd name="T20" fmla="*/ 1729 w 279"/>
                  <a:gd name="T21" fmla="*/ 4001 h 312"/>
                  <a:gd name="T22" fmla="*/ 3592 w 279"/>
                  <a:gd name="T23" fmla="*/ 2155 h 312"/>
                  <a:gd name="T24" fmla="*/ 2727 w 279"/>
                  <a:gd name="T25" fmla="*/ 95 h 312"/>
                  <a:gd name="T26" fmla="*/ 95 w 279"/>
                  <a:gd name="T27" fmla="*/ 95 h 3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79" h="312">
                    <a:moveTo>
                      <a:pt x="130" y="312"/>
                    </a:moveTo>
                    <a:cubicBezTo>
                      <a:pt x="127" y="309"/>
                      <a:pt x="127" y="309"/>
                      <a:pt x="127" y="309"/>
                    </a:cubicBezTo>
                    <a:cubicBezTo>
                      <a:pt x="49" y="226"/>
                      <a:pt x="4" y="118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11" y="0"/>
                      <a:pt x="211" y="0"/>
                      <a:pt x="211" y="0"/>
                    </a:cubicBezTo>
                    <a:cubicBezTo>
                      <a:pt x="211" y="4"/>
                      <a:pt x="211" y="4"/>
                      <a:pt x="211" y="4"/>
                    </a:cubicBezTo>
                    <a:cubicBezTo>
                      <a:pt x="215" y="61"/>
                      <a:pt x="238" y="117"/>
                      <a:pt x="277" y="160"/>
                    </a:cubicBezTo>
                    <a:cubicBezTo>
                      <a:pt x="279" y="162"/>
                      <a:pt x="279" y="162"/>
                      <a:pt x="279" y="162"/>
                    </a:cubicBezTo>
                    <a:lnTo>
                      <a:pt x="130" y="312"/>
                    </a:lnTo>
                    <a:close/>
                    <a:moveTo>
                      <a:pt x="7" y="7"/>
                    </a:moveTo>
                    <a:cubicBezTo>
                      <a:pt x="12" y="117"/>
                      <a:pt x="55" y="221"/>
                      <a:pt x="130" y="301"/>
                    </a:cubicBezTo>
                    <a:cubicBezTo>
                      <a:pt x="270" y="162"/>
                      <a:pt x="270" y="162"/>
                      <a:pt x="270" y="162"/>
                    </a:cubicBezTo>
                    <a:cubicBezTo>
                      <a:pt x="232" y="119"/>
                      <a:pt x="209" y="65"/>
                      <a:pt x="205" y="7"/>
                    </a:cubicBezTo>
                    <a:lnTo>
                      <a:pt x="7" y="7"/>
                    </a:lnTo>
                    <a:close/>
                  </a:path>
                </a:pathLst>
              </a:custGeom>
              <a:solidFill>
                <a:srgbClr val="5152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49" name="Freeform 39">
                <a:extLst>
                  <a:ext uri="{FF2B5EF4-FFF2-40B4-BE49-F238E27FC236}">
                    <a16:creationId xmlns:a16="http://schemas.microsoft.com/office/drawing/2014/main" id="{CC450579-35E9-3186-0CA6-20AEC5C4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1" y="2603"/>
                <a:ext cx="706" cy="638"/>
              </a:xfrm>
              <a:custGeom>
                <a:avLst/>
                <a:gdLst>
                  <a:gd name="T0" fmla="*/ 0 w 298"/>
                  <a:gd name="T1" fmla="*/ 856 h 269"/>
                  <a:gd name="T2" fmla="*/ 0 w 298"/>
                  <a:gd name="T3" fmla="*/ 3588 h 269"/>
                  <a:gd name="T4" fmla="*/ 3964 w 298"/>
                  <a:gd name="T5" fmla="*/ 1923 h 269"/>
                  <a:gd name="T6" fmla="*/ 2049 w 298"/>
                  <a:gd name="T7" fmla="*/ 0 h 269"/>
                  <a:gd name="T8" fmla="*/ 0 w 298"/>
                  <a:gd name="T9" fmla="*/ 856 h 2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8" h="269">
                    <a:moveTo>
                      <a:pt x="0" y="64"/>
                    </a:moveTo>
                    <a:cubicBezTo>
                      <a:pt x="0" y="269"/>
                      <a:pt x="0" y="269"/>
                      <a:pt x="0" y="269"/>
                    </a:cubicBezTo>
                    <a:cubicBezTo>
                      <a:pt x="115" y="264"/>
                      <a:pt x="219" y="218"/>
                      <a:pt x="298" y="144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12" y="37"/>
                      <a:pt x="59" y="60"/>
                      <a:pt x="0" y="64"/>
                    </a:cubicBezTo>
                    <a:close/>
                  </a:path>
                </a:pathLst>
              </a:custGeom>
              <a:solidFill>
                <a:srgbClr val="AFB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50" name="Freeform 40">
                <a:extLst>
                  <a:ext uri="{FF2B5EF4-FFF2-40B4-BE49-F238E27FC236}">
                    <a16:creationId xmlns:a16="http://schemas.microsoft.com/office/drawing/2014/main" id="{27F96706-4762-E8BF-9053-3607349A9A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12" y="2591"/>
                <a:ext cx="727" cy="657"/>
              </a:xfrm>
              <a:custGeom>
                <a:avLst/>
                <a:gdLst>
                  <a:gd name="T0" fmla="*/ 0 w 307"/>
                  <a:gd name="T1" fmla="*/ 3695 h 277"/>
                  <a:gd name="T2" fmla="*/ 0 w 307"/>
                  <a:gd name="T3" fmla="*/ 882 h 277"/>
                  <a:gd name="T4" fmla="*/ 50 w 307"/>
                  <a:gd name="T5" fmla="*/ 882 h 277"/>
                  <a:gd name="T6" fmla="*/ 2058 w 307"/>
                  <a:gd name="T7" fmla="*/ 28 h 277"/>
                  <a:gd name="T8" fmla="*/ 2098 w 307"/>
                  <a:gd name="T9" fmla="*/ 0 h 277"/>
                  <a:gd name="T10" fmla="*/ 4078 w 307"/>
                  <a:gd name="T11" fmla="*/ 1985 h 277"/>
                  <a:gd name="T12" fmla="*/ 4049 w 307"/>
                  <a:gd name="T13" fmla="*/ 2030 h 277"/>
                  <a:gd name="T14" fmla="*/ 50 w 307"/>
                  <a:gd name="T15" fmla="*/ 3695 h 277"/>
                  <a:gd name="T16" fmla="*/ 0 w 307"/>
                  <a:gd name="T17" fmla="*/ 3695 h 277"/>
                  <a:gd name="T18" fmla="*/ 107 w 307"/>
                  <a:gd name="T19" fmla="*/ 972 h 277"/>
                  <a:gd name="T20" fmla="*/ 107 w 307"/>
                  <a:gd name="T21" fmla="*/ 3600 h 277"/>
                  <a:gd name="T22" fmla="*/ 3943 w 307"/>
                  <a:gd name="T23" fmla="*/ 1985 h 277"/>
                  <a:gd name="T24" fmla="*/ 2098 w 307"/>
                  <a:gd name="T25" fmla="*/ 135 h 277"/>
                  <a:gd name="T26" fmla="*/ 107 w 307"/>
                  <a:gd name="T27" fmla="*/ 972 h 27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07" h="277">
                    <a:moveTo>
                      <a:pt x="0" y="277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60" y="62"/>
                      <a:pt x="113" y="40"/>
                      <a:pt x="155" y="2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307" y="149"/>
                      <a:pt x="307" y="149"/>
                      <a:pt x="307" y="149"/>
                    </a:cubicBezTo>
                    <a:cubicBezTo>
                      <a:pt x="305" y="152"/>
                      <a:pt x="305" y="152"/>
                      <a:pt x="305" y="152"/>
                    </a:cubicBezTo>
                    <a:cubicBezTo>
                      <a:pt x="223" y="229"/>
                      <a:pt x="116" y="273"/>
                      <a:pt x="4" y="277"/>
                    </a:cubicBezTo>
                    <a:lnTo>
                      <a:pt x="0" y="277"/>
                    </a:lnTo>
                    <a:close/>
                    <a:moveTo>
                      <a:pt x="8" y="73"/>
                    </a:moveTo>
                    <a:cubicBezTo>
                      <a:pt x="8" y="270"/>
                      <a:pt x="8" y="270"/>
                      <a:pt x="8" y="270"/>
                    </a:cubicBezTo>
                    <a:cubicBezTo>
                      <a:pt x="115" y="265"/>
                      <a:pt x="218" y="222"/>
                      <a:pt x="297" y="149"/>
                    </a:cubicBezTo>
                    <a:cubicBezTo>
                      <a:pt x="158" y="10"/>
                      <a:pt x="158" y="10"/>
                      <a:pt x="158" y="10"/>
                    </a:cubicBezTo>
                    <a:cubicBezTo>
                      <a:pt x="115" y="46"/>
                      <a:pt x="63" y="68"/>
                      <a:pt x="8" y="73"/>
                    </a:cubicBezTo>
                    <a:close/>
                  </a:path>
                </a:pathLst>
              </a:custGeom>
              <a:solidFill>
                <a:srgbClr val="5152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51" name="Freeform 41">
                <a:extLst>
                  <a:ext uri="{FF2B5EF4-FFF2-40B4-BE49-F238E27FC236}">
                    <a16:creationId xmlns:a16="http://schemas.microsoft.com/office/drawing/2014/main" id="{28DBC0FB-819A-DD65-ABCA-108CE9B5D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0" y="2608"/>
                <a:ext cx="706" cy="633"/>
              </a:xfrm>
              <a:custGeom>
                <a:avLst/>
                <a:gdLst>
                  <a:gd name="T0" fmla="*/ 1914 w 298"/>
                  <a:gd name="T1" fmla="*/ 0 h 267"/>
                  <a:gd name="T2" fmla="*/ 0 w 298"/>
                  <a:gd name="T3" fmla="*/ 1935 h 267"/>
                  <a:gd name="T4" fmla="*/ 3964 w 298"/>
                  <a:gd name="T5" fmla="*/ 3559 h 267"/>
                  <a:gd name="T6" fmla="*/ 3964 w 298"/>
                  <a:gd name="T7" fmla="*/ 827 h 267"/>
                  <a:gd name="T8" fmla="*/ 1914 w 298"/>
                  <a:gd name="T9" fmla="*/ 0 h 2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8" h="267">
                    <a:moveTo>
                      <a:pt x="144" y="0"/>
                    </a:moveTo>
                    <a:cubicBezTo>
                      <a:pt x="0" y="145"/>
                      <a:pt x="0" y="145"/>
                      <a:pt x="0" y="145"/>
                    </a:cubicBezTo>
                    <a:cubicBezTo>
                      <a:pt x="79" y="218"/>
                      <a:pt x="183" y="263"/>
                      <a:pt x="298" y="267"/>
                    </a:cubicBezTo>
                    <a:cubicBezTo>
                      <a:pt x="298" y="62"/>
                      <a:pt x="298" y="62"/>
                      <a:pt x="298" y="62"/>
                    </a:cubicBezTo>
                    <a:cubicBezTo>
                      <a:pt x="239" y="59"/>
                      <a:pt x="186" y="36"/>
                      <a:pt x="144" y="0"/>
                    </a:cubicBezTo>
                    <a:close/>
                  </a:path>
                </a:pathLst>
              </a:custGeom>
              <a:solidFill>
                <a:srgbClr val="AFB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52" name="Freeform 42">
                <a:extLst>
                  <a:ext uri="{FF2B5EF4-FFF2-40B4-BE49-F238E27FC236}">
                    <a16:creationId xmlns:a16="http://schemas.microsoft.com/office/drawing/2014/main" id="{872E2C92-C5B5-BB61-FFBB-8B30E3EC25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28" y="2599"/>
                <a:ext cx="727" cy="649"/>
              </a:xfrm>
              <a:custGeom>
                <a:avLst/>
                <a:gdLst>
                  <a:gd name="T0" fmla="*/ 4078 w 307"/>
                  <a:gd name="T1" fmla="*/ 3641 h 274"/>
                  <a:gd name="T2" fmla="*/ 4026 w 307"/>
                  <a:gd name="T3" fmla="*/ 3641 h 274"/>
                  <a:gd name="T4" fmla="*/ 28 w 307"/>
                  <a:gd name="T5" fmla="*/ 2020 h 274"/>
                  <a:gd name="T6" fmla="*/ 0 w 307"/>
                  <a:gd name="T7" fmla="*/ 1980 h 274"/>
                  <a:gd name="T8" fmla="*/ 1980 w 307"/>
                  <a:gd name="T9" fmla="*/ 0 h 274"/>
                  <a:gd name="T10" fmla="*/ 2020 w 307"/>
                  <a:gd name="T11" fmla="*/ 28 h 274"/>
                  <a:gd name="T12" fmla="*/ 4026 w 307"/>
                  <a:gd name="T13" fmla="*/ 836 h 274"/>
                  <a:gd name="T14" fmla="*/ 4078 w 307"/>
                  <a:gd name="T15" fmla="*/ 836 h 274"/>
                  <a:gd name="T16" fmla="*/ 4078 w 307"/>
                  <a:gd name="T17" fmla="*/ 3641 h 274"/>
                  <a:gd name="T18" fmla="*/ 135 w 307"/>
                  <a:gd name="T19" fmla="*/ 1980 h 274"/>
                  <a:gd name="T20" fmla="*/ 3981 w 307"/>
                  <a:gd name="T21" fmla="*/ 3546 h 274"/>
                  <a:gd name="T22" fmla="*/ 3981 w 307"/>
                  <a:gd name="T23" fmla="*/ 931 h 274"/>
                  <a:gd name="T24" fmla="*/ 1992 w 307"/>
                  <a:gd name="T25" fmla="*/ 118 h 274"/>
                  <a:gd name="T26" fmla="*/ 135 w 307"/>
                  <a:gd name="T27" fmla="*/ 1980 h 27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07" h="274">
                    <a:moveTo>
                      <a:pt x="307" y="274"/>
                    </a:moveTo>
                    <a:cubicBezTo>
                      <a:pt x="303" y="274"/>
                      <a:pt x="303" y="274"/>
                      <a:pt x="303" y="274"/>
                    </a:cubicBezTo>
                    <a:cubicBezTo>
                      <a:pt x="191" y="271"/>
                      <a:pt x="84" y="227"/>
                      <a:pt x="2" y="152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52" y="2"/>
                      <a:pt x="152" y="2"/>
                      <a:pt x="152" y="2"/>
                    </a:cubicBezTo>
                    <a:cubicBezTo>
                      <a:pt x="195" y="39"/>
                      <a:pt x="247" y="60"/>
                      <a:pt x="303" y="63"/>
                    </a:cubicBezTo>
                    <a:cubicBezTo>
                      <a:pt x="307" y="63"/>
                      <a:pt x="307" y="63"/>
                      <a:pt x="307" y="63"/>
                    </a:cubicBezTo>
                    <a:lnTo>
                      <a:pt x="307" y="274"/>
                    </a:lnTo>
                    <a:close/>
                    <a:moveTo>
                      <a:pt x="10" y="149"/>
                    </a:moveTo>
                    <a:cubicBezTo>
                      <a:pt x="90" y="221"/>
                      <a:pt x="192" y="263"/>
                      <a:pt x="300" y="267"/>
                    </a:cubicBezTo>
                    <a:cubicBezTo>
                      <a:pt x="300" y="70"/>
                      <a:pt x="300" y="70"/>
                      <a:pt x="300" y="70"/>
                    </a:cubicBezTo>
                    <a:cubicBezTo>
                      <a:pt x="244" y="66"/>
                      <a:pt x="192" y="45"/>
                      <a:pt x="150" y="9"/>
                    </a:cubicBezTo>
                    <a:lnTo>
                      <a:pt x="10" y="149"/>
                    </a:lnTo>
                    <a:close/>
                  </a:path>
                </a:pathLst>
              </a:custGeom>
              <a:solidFill>
                <a:srgbClr val="5152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53" name="Oval 43">
                <a:extLst>
                  <a:ext uri="{FF2B5EF4-FFF2-40B4-BE49-F238E27FC236}">
                    <a16:creationId xmlns:a16="http://schemas.microsoft.com/office/drawing/2014/main" id="{AB5399DE-A577-4743-1EF2-1C23C3200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9" y="1694"/>
                <a:ext cx="902" cy="905"/>
              </a:xfrm>
              <a:prstGeom prst="ellipse">
                <a:avLst/>
              </a:prstGeom>
              <a:solidFill>
                <a:srgbClr val="E2E3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buClr>
                    <a:srgbClr val="000000"/>
                  </a:buClr>
                  <a:defRPr/>
                </a:pPr>
                <a:endParaRPr lang="en-US" altLang="sr-Latn-RS" sz="1867" kern="0">
                  <a:latin typeface="Nunito" pitchFamily="2" charset="0"/>
                  <a:cs typeface="Arial" panose="020B0604020202020204" pitchFamily="34" charset="0"/>
                  <a:sym typeface="Arial"/>
                </a:endParaRPr>
              </a:p>
            </p:txBody>
          </p:sp>
          <p:sp>
            <p:nvSpPr>
              <p:cNvPr id="54" name="Freeform 44">
                <a:extLst>
                  <a:ext uri="{FF2B5EF4-FFF2-40B4-BE49-F238E27FC236}">
                    <a16:creationId xmlns:a16="http://schemas.microsoft.com/office/drawing/2014/main" id="{F485B0D6-11FF-56D8-E8B2-7326E157D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7" y="1390"/>
                <a:ext cx="644" cy="721"/>
              </a:xfrm>
              <a:custGeom>
                <a:avLst/>
                <a:gdLst>
                  <a:gd name="T0" fmla="*/ 2718 w 272"/>
                  <a:gd name="T1" fmla="*/ 3854 h 304"/>
                  <a:gd name="T2" fmla="*/ 1271 w 272"/>
                  <a:gd name="T3" fmla="*/ 3560 h 304"/>
                  <a:gd name="T4" fmla="*/ 1271 w 272"/>
                  <a:gd name="T5" fmla="*/ 1625 h 304"/>
                  <a:gd name="T6" fmla="*/ 3184 w 272"/>
                  <a:gd name="T7" fmla="*/ 1625 h 304"/>
                  <a:gd name="T8" fmla="*/ 3476 w 272"/>
                  <a:gd name="T9" fmla="*/ 2071 h 304"/>
                  <a:gd name="T10" fmla="*/ 3611 w 272"/>
                  <a:gd name="T11" fmla="*/ 1923 h 304"/>
                  <a:gd name="T12" fmla="*/ 1688 w 272"/>
                  <a:gd name="T13" fmla="*/ 0 h 304"/>
                  <a:gd name="T14" fmla="*/ 0 w 272"/>
                  <a:gd name="T15" fmla="*/ 4027 h 304"/>
                  <a:gd name="T16" fmla="*/ 2709 w 272"/>
                  <a:gd name="T17" fmla="*/ 4027 h 304"/>
                  <a:gd name="T18" fmla="*/ 2718 w 272"/>
                  <a:gd name="T19" fmla="*/ 3854 h 3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2" h="304">
                    <a:moveTo>
                      <a:pt x="205" y="289"/>
                    </a:moveTo>
                    <a:cubicBezTo>
                      <a:pt x="169" y="304"/>
                      <a:pt x="125" y="296"/>
                      <a:pt x="96" y="267"/>
                    </a:cubicBezTo>
                    <a:cubicBezTo>
                      <a:pt x="56" y="227"/>
                      <a:pt x="56" y="162"/>
                      <a:pt x="96" y="122"/>
                    </a:cubicBezTo>
                    <a:cubicBezTo>
                      <a:pt x="136" y="82"/>
                      <a:pt x="200" y="82"/>
                      <a:pt x="240" y="122"/>
                    </a:cubicBezTo>
                    <a:cubicBezTo>
                      <a:pt x="250" y="132"/>
                      <a:pt x="257" y="143"/>
                      <a:pt x="262" y="155"/>
                    </a:cubicBezTo>
                    <a:cubicBezTo>
                      <a:pt x="265" y="151"/>
                      <a:pt x="268" y="148"/>
                      <a:pt x="272" y="144"/>
                    </a:cubicBezTo>
                    <a:cubicBezTo>
                      <a:pt x="127" y="0"/>
                      <a:pt x="127" y="0"/>
                      <a:pt x="127" y="0"/>
                    </a:cubicBezTo>
                    <a:cubicBezTo>
                      <a:pt x="52" y="79"/>
                      <a:pt x="4" y="185"/>
                      <a:pt x="0" y="302"/>
                    </a:cubicBezTo>
                    <a:cubicBezTo>
                      <a:pt x="204" y="302"/>
                      <a:pt x="204" y="302"/>
                      <a:pt x="204" y="302"/>
                    </a:cubicBezTo>
                    <a:cubicBezTo>
                      <a:pt x="204" y="298"/>
                      <a:pt x="205" y="294"/>
                      <a:pt x="205" y="289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4B822"/>
                  </a:gs>
                  <a:gs pos="20000">
                    <a:srgbClr val="F4B822"/>
                  </a:gs>
                  <a:gs pos="100000">
                    <a:srgbClr val="E47E0E"/>
                  </a:gs>
                </a:gsLst>
                <a:lin ang="120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55" name="Freeform 45">
                <a:extLst>
                  <a:ext uri="{FF2B5EF4-FFF2-40B4-BE49-F238E27FC236}">
                    <a16:creationId xmlns:a16="http://schemas.microsoft.com/office/drawing/2014/main" id="{908B4087-C412-2486-AD26-BFCB6BC3F6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1" y="1052"/>
                <a:ext cx="711" cy="642"/>
              </a:xfrm>
              <a:custGeom>
                <a:avLst/>
                <a:gdLst>
                  <a:gd name="T0" fmla="*/ 119 w 300"/>
                  <a:gd name="T1" fmla="*/ 2021 h 271"/>
                  <a:gd name="T2" fmla="*/ 1477 w 300"/>
                  <a:gd name="T3" fmla="*/ 663 h 271"/>
                  <a:gd name="T4" fmla="*/ 2837 w 300"/>
                  <a:gd name="T5" fmla="*/ 2021 h 271"/>
                  <a:gd name="T6" fmla="*/ 1770 w 300"/>
                  <a:gd name="T7" fmla="*/ 3350 h 271"/>
                  <a:gd name="T8" fmla="*/ 2078 w 300"/>
                  <a:gd name="T9" fmla="*/ 3603 h 271"/>
                  <a:gd name="T10" fmla="*/ 3993 w 300"/>
                  <a:gd name="T11" fmla="*/ 1673 h 271"/>
                  <a:gd name="T12" fmla="*/ 0 w 300"/>
                  <a:gd name="T13" fmla="*/ 0 h 271"/>
                  <a:gd name="T14" fmla="*/ 0 w 300"/>
                  <a:gd name="T15" fmla="*/ 2710 h 271"/>
                  <a:gd name="T16" fmla="*/ 332 w 300"/>
                  <a:gd name="T17" fmla="*/ 2750 h 271"/>
                  <a:gd name="T18" fmla="*/ 119 w 300"/>
                  <a:gd name="T19" fmla="*/ 2021 h 27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00" h="271">
                    <a:moveTo>
                      <a:pt x="9" y="152"/>
                    </a:moveTo>
                    <a:cubicBezTo>
                      <a:pt x="9" y="96"/>
                      <a:pt x="55" y="50"/>
                      <a:pt x="111" y="50"/>
                    </a:cubicBezTo>
                    <a:cubicBezTo>
                      <a:pt x="168" y="50"/>
                      <a:pt x="213" y="96"/>
                      <a:pt x="213" y="152"/>
                    </a:cubicBezTo>
                    <a:cubicBezTo>
                      <a:pt x="213" y="201"/>
                      <a:pt x="179" y="242"/>
                      <a:pt x="133" y="252"/>
                    </a:cubicBezTo>
                    <a:cubicBezTo>
                      <a:pt x="141" y="258"/>
                      <a:pt x="149" y="264"/>
                      <a:pt x="156" y="271"/>
                    </a:cubicBezTo>
                    <a:cubicBezTo>
                      <a:pt x="300" y="126"/>
                      <a:pt x="300" y="126"/>
                      <a:pt x="300" y="126"/>
                    </a:cubicBezTo>
                    <a:cubicBezTo>
                      <a:pt x="221" y="52"/>
                      <a:pt x="116" y="4"/>
                      <a:pt x="0" y="0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9" y="205"/>
                      <a:pt x="17" y="206"/>
                      <a:pt x="25" y="207"/>
                    </a:cubicBezTo>
                    <a:cubicBezTo>
                      <a:pt x="15" y="191"/>
                      <a:pt x="9" y="173"/>
                      <a:pt x="9" y="15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BD1D85"/>
                  </a:gs>
                  <a:gs pos="71001">
                    <a:srgbClr val="7F1358"/>
                  </a:gs>
                  <a:gs pos="100000">
                    <a:srgbClr val="7F1358"/>
                  </a:gs>
                </a:gsLst>
                <a:lin ang="165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56" name="Freeform 46">
                <a:extLst>
                  <a:ext uri="{FF2B5EF4-FFF2-40B4-BE49-F238E27FC236}">
                    <a16:creationId xmlns:a16="http://schemas.microsoft.com/office/drawing/2014/main" id="{F25AEFDA-48F0-3519-3EC3-DA64E8549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3" y="1405"/>
                <a:ext cx="630" cy="701"/>
              </a:xfrm>
              <a:custGeom>
                <a:avLst/>
                <a:gdLst>
                  <a:gd name="T0" fmla="*/ 66 w 266"/>
                  <a:gd name="T1" fmla="*/ 2008 h 296"/>
                  <a:gd name="T2" fmla="*/ 1312 w 266"/>
                  <a:gd name="T3" fmla="*/ 1194 h 296"/>
                  <a:gd name="T4" fmla="*/ 2669 w 266"/>
                  <a:gd name="T5" fmla="*/ 2553 h 296"/>
                  <a:gd name="T6" fmla="*/ 1300 w 266"/>
                  <a:gd name="T7" fmla="*/ 3903 h 296"/>
                  <a:gd name="T8" fmla="*/ 808 w 266"/>
                  <a:gd name="T9" fmla="*/ 3813 h 296"/>
                  <a:gd name="T10" fmla="*/ 824 w 266"/>
                  <a:gd name="T11" fmla="*/ 3931 h 296"/>
                  <a:gd name="T12" fmla="*/ 3534 w 266"/>
                  <a:gd name="T13" fmla="*/ 3931 h 296"/>
                  <a:gd name="T14" fmla="*/ 1923 w 266"/>
                  <a:gd name="T15" fmla="*/ 0 h 296"/>
                  <a:gd name="T16" fmla="*/ 0 w 266"/>
                  <a:gd name="T17" fmla="*/ 1923 h 296"/>
                  <a:gd name="T18" fmla="*/ 66 w 266"/>
                  <a:gd name="T19" fmla="*/ 2008 h 2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66" h="296">
                    <a:moveTo>
                      <a:pt x="5" y="151"/>
                    </a:moveTo>
                    <a:cubicBezTo>
                      <a:pt x="21" y="115"/>
                      <a:pt x="57" y="90"/>
                      <a:pt x="99" y="90"/>
                    </a:cubicBezTo>
                    <a:cubicBezTo>
                      <a:pt x="156" y="90"/>
                      <a:pt x="201" y="136"/>
                      <a:pt x="201" y="192"/>
                    </a:cubicBezTo>
                    <a:cubicBezTo>
                      <a:pt x="201" y="249"/>
                      <a:pt x="155" y="294"/>
                      <a:pt x="98" y="294"/>
                    </a:cubicBezTo>
                    <a:cubicBezTo>
                      <a:pt x="85" y="294"/>
                      <a:pt x="73" y="291"/>
                      <a:pt x="61" y="287"/>
                    </a:cubicBezTo>
                    <a:cubicBezTo>
                      <a:pt x="62" y="290"/>
                      <a:pt x="62" y="293"/>
                      <a:pt x="62" y="296"/>
                    </a:cubicBezTo>
                    <a:cubicBezTo>
                      <a:pt x="266" y="296"/>
                      <a:pt x="266" y="296"/>
                      <a:pt x="266" y="296"/>
                    </a:cubicBezTo>
                    <a:cubicBezTo>
                      <a:pt x="262" y="182"/>
                      <a:pt x="217" y="78"/>
                      <a:pt x="145" y="0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2" y="147"/>
                      <a:pt x="4" y="149"/>
                      <a:pt x="5" y="151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7F5ACA"/>
                  </a:gs>
                  <a:gs pos="6000">
                    <a:srgbClr val="7F5ACA"/>
                  </a:gs>
                  <a:gs pos="100000">
                    <a:srgbClr val="502E91"/>
                  </a:gs>
                </a:gsLst>
                <a:lin ang="198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57" name="Freeform 47">
                <a:extLst>
                  <a:ext uri="{FF2B5EF4-FFF2-40B4-BE49-F238E27FC236}">
                    <a16:creationId xmlns:a16="http://schemas.microsoft.com/office/drawing/2014/main" id="{2976A607-8AD1-8878-418D-F82477EA62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5" y="1052"/>
                <a:ext cx="711" cy="635"/>
              </a:xfrm>
              <a:custGeom>
                <a:avLst/>
                <a:gdLst>
                  <a:gd name="T0" fmla="*/ 2038 w 300"/>
                  <a:gd name="T1" fmla="*/ 3469 h 268"/>
                  <a:gd name="T2" fmla="*/ 1225 w 300"/>
                  <a:gd name="T3" fmla="*/ 2223 h 268"/>
                  <a:gd name="T4" fmla="*/ 2583 w 300"/>
                  <a:gd name="T5" fmla="*/ 865 h 268"/>
                  <a:gd name="T6" fmla="*/ 3944 w 300"/>
                  <a:gd name="T7" fmla="*/ 2223 h 268"/>
                  <a:gd name="T8" fmla="*/ 3847 w 300"/>
                  <a:gd name="T9" fmla="*/ 2730 h 268"/>
                  <a:gd name="T10" fmla="*/ 3993 w 300"/>
                  <a:gd name="T11" fmla="*/ 2711 h 268"/>
                  <a:gd name="T12" fmla="*/ 3993 w 300"/>
                  <a:gd name="T13" fmla="*/ 0 h 268"/>
                  <a:gd name="T14" fmla="*/ 0 w 300"/>
                  <a:gd name="T15" fmla="*/ 1651 h 268"/>
                  <a:gd name="T16" fmla="*/ 1915 w 300"/>
                  <a:gd name="T17" fmla="*/ 3566 h 268"/>
                  <a:gd name="T18" fmla="*/ 2038 w 300"/>
                  <a:gd name="T19" fmla="*/ 3469 h 26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00" h="268">
                    <a:moveTo>
                      <a:pt x="153" y="261"/>
                    </a:moveTo>
                    <a:cubicBezTo>
                      <a:pt x="117" y="245"/>
                      <a:pt x="92" y="209"/>
                      <a:pt x="92" y="167"/>
                    </a:cubicBezTo>
                    <a:cubicBezTo>
                      <a:pt x="92" y="111"/>
                      <a:pt x="138" y="65"/>
                      <a:pt x="194" y="65"/>
                    </a:cubicBezTo>
                    <a:cubicBezTo>
                      <a:pt x="250" y="65"/>
                      <a:pt x="296" y="111"/>
                      <a:pt x="296" y="167"/>
                    </a:cubicBezTo>
                    <a:cubicBezTo>
                      <a:pt x="296" y="181"/>
                      <a:pt x="293" y="193"/>
                      <a:pt x="289" y="205"/>
                    </a:cubicBezTo>
                    <a:cubicBezTo>
                      <a:pt x="292" y="205"/>
                      <a:pt x="296" y="204"/>
                      <a:pt x="300" y="204"/>
                    </a:cubicBezTo>
                    <a:cubicBezTo>
                      <a:pt x="300" y="0"/>
                      <a:pt x="300" y="0"/>
                      <a:pt x="300" y="0"/>
                    </a:cubicBezTo>
                    <a:cubicBezTo>
                      <a:pt x="184" y="4"/>
                      <a:pt x="79" y="50"/>
                      <a:pt x="0" y="124"/>
                    </a:cubicBezTo>
                    <a:cubicBezTo>
                      <a:pt x="144" y="268"/>
                      <a:pt x="144" y="268"/>
                      <a:pt x="144" y="268"/>
                    </a:cubicBezTo>
                    <a:cubicBezTo>
                      <a:pt x="147" y="266"/>
                      <a:pt x="150" y="263"/>
                      <a:pt x="153" y="261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07B3A"/>
                  </a:gs>
                  <a:gs pos="25999">
                    <a:srgbClr val="F07B3A"/>
                  </a:gs>
                  <a:gs pos="100000">
                    <a:srgbClr val="E23310"/>
                  </a:gs>
                </a:gsLst>
                <a:lin ang="165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58" name="Freeform 48">
                <a:extLst>
                  <a:ext uri="{FF2B5EF4-FFF2-40B4-BE49-F238E27FC236}">
                    <a16:creationId xmlns:a16="http://schemas.microsoft.com/office/drawing/2014/main" id="{29C1B0FA-4B73-58F7-F890-5EB141F22E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" y="2172"/>
                <a:ext cx="635" cy="720"/>
              </a:xfrm>
              <a:custGeom>
                <a:avLst/>
                <a:gdLst>
                  <a:gd name="T0" fmla="*/ 853 w 268"/>
                  <a:gd name="T1" fmla="*/ 50 h 304"/>
                  <a:gd name="T2" fmla="*/ 836 w 268"/>
                  <a:gd name="T3" fmla="*/ 185 h 304"/>
                  <a:gd name="T4" fmla="*/ 2275 w 268"/>
                  <a:gd name="T5" fmla="*/ 476 h 304"/>
                  <a:gd name="T6" fmla="*/ 2291 w 268"/>
                  <a:gd name="T7" fmla="*/ 2406 h 304"/>
                  <a:gd name="T8" fmla="*/ 370 w 268"/>
                  <a:gd name="T9" fmla="*/ 2418 h 304"/>
                  <a:gd name="T10" fmla="*/ 95 w 268"/>
                  <a:gd name="T11" fmla="*/ 2008 h 304"/>
                  <a:gd name="T12" fmla="*/ 0 w 268"/>
                  <a:gd name="T13" fmla="*/ 2115 h 304"/>
                  <a:gd name="T14" fmla="*/ 1931 w 268"/>
                  <a:gd name="T15" fmla="*/ 4038 h 304"/>
                  <a:gd name="T16" fmla="*/ 3566 w 268"/>
                  <a:gd name="T17" fmla="*/ 50 h 304"/>
                  <a:gd name="T18" fmla="*/ 853 w 268"/>
                  <a:gd name="T19" fmla="*/ 50 h 3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68" h="304">
                    <a:moveTo>
                      <a:pt x="64" y="4"/>
                    </a:moveTo>
                    <a:cubicBezTo>
                      <a:pt x="64" y="7"/>
                      <a:pt x="64" y="10"/>
                      <a:pt x="63" y="14"/>
                    </a:cubicBezTo>
                    <a:cubicBezTo>
                      <a:pt x="100" y="0"/>
                      <a:pt x="142" y="7"/>
                      <a:pt x="171" y="36"/>
                    </a:cubicBezTo>
                    <a:cubicBezTo>
                      <a:pt x="211" y="76"/>
                      <a:pt x="212" y="141"/>
                      <a:pt x="172" y="181"/>
                    </a:cubicBezTo>
                    <a:cubicBezTo>
                      <a:pt x="133" y="221"/>
                      <a:pt x="68" y="221"/>
                      <a:pt x="28" y="182"/>
                    </a:cubicBezTo>
                    <a:cubicBezTo>
                      <a:pt x="19" y="173"/>
                      <a:pt x="12" y="162"/>
                      <a:pt x="7" y="151"/>
                    </a:cubicBezTo>
                    <a:cubicBezTo>
                      <a:pt x="5" y="154"/>
                      <a:pt x="3" y="157"/>
                      <a:pt x="0" y="159"/>
                    </a:cubicBezTo>
                    <a:cubicBezTo>
                      <a:pt x="145" y="304"/>
                      <a:pt x="145" y="304"/>
                      <a:pt x="145" y="304"/>
                    </a:cubicBezTo>
                    <a:cubicBezTo>
                      <a:pt x="218" y="225"/>
                      <a:pt x="265" y="120"/>
                      <a:pt x="268" y="4"/>
                    </a:cubicBezTo>
                    <a:lnTo>
                      <a:pt x="64" y="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95CCB"/>
                  </a:gs>
                  <a:gs pos="17999">
                    <a:srgbClr val="595CCB"/>
                  </a:gs>
                  <a:gs pos="100000">
                    <a:srgbClr val="2E3192"/>
                  </a:gs>
                </a:gsLst>
                <a:lin ang="2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59" name="Freeform 49">
                <a:extLst>
                  <a:ext uri="{FF2B5EF4-FFF2-40B4-BE49-F238E27FC236}">
                    <a16:creationId xmlns:a16="http://schemas.microsoft.com/office/drawing/2014/main" id="{0E5F6491-9B33-1F92-8022-7C67E1A693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7" y="2182"/>
                <a:ext cx="639" cy="717"/>
              </a:xfrm>
              <a:custGeom>
                <a:avLst/>
                <a:gdLst>
                  <a:gd name="T0" fmla="*/ 3472 w 270"/>
                  <a:gd name="T1" fmla="*/ 1959 h 303"/>
                  <a:gd name="T2" fmla="*/ 2251 w 270"/>
                  <a:gd name="T3" fmla="*/ 2783 h 303"/>
                  <a:gd name="T4" fmla="*/ 873 w 270"/>
                  <a:gd name="T5" fmla="*/ 1446 h 303"/>
                  <a:gd name="T6" fmla="*/ 2201 w 270"/>
                  <a:gd name="T7" fmla="*/ 78 h 303"/>
                  <a:gd name="T8" fmla="*/ 2717 w 270"/>
                  <a:gd name="T9" fmla="*/ 173 h 303"/>
                  <a:gd name="T10" fmla="*/ 2705 w 270"/>
                  <a:gd name="T11" fmla="*/ 0 h 303"/>
                  <a:gd name="T12" fmla="*/ 0 w 270"/>
                  <a:gd name="T13" fmla="*/ 0 h 303"/>
                  <a:gd name="T14" fmla="*/ 1669 w 270"/>
                  <a:gd name="T15" fmla="*/ 4016 h 303"/>
                  <a:gd name="T16" fmla="*/ 3578 w 270"/>
                  <a:gd name="T17" fmla="*/ 2094 h 303"/>
                  <a:gd name="T18" fmla="*/ 3472 w 270"/>
                  <a:gd name="T19" fmla="*/ 1959 h 30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0" h="303">
                    <a:moveTo>
                      <a:pt x="262" y="148"/>
                    </a:moveTo>
                    <a:cubicBezTo>
                      <a:pt x="246" y="184"/>
                      <a:pt x="211" y="209"/>
                      <a:pt x="170" y="210"/>
                    </a:cubicBezTo>
                    <a:cubicBezTo>
                      <a:pt x="113" y="211"/>
                      <a:pt x="67" y="166"/>
                      <a:pt x="66" y="109"/>
                    </a:cubicBezTo>
                    <a:cubicBezTo>
                      <a:pt x="65" y="53"/>
                      <a:pt x="110" y="7"/>
                      <a:pt x="166" y="6"/>
                    </a:cubicBezTo>
                    <a:cubicBezTo>
                      <a:pt x="180" y="5"/>
                      <a:pt x="193" y="8"/>
                      <a:pt x="205" y="13"/>
                    </a:cubicBezTo>
                    <a:cubicBezTo>
                      <a:pt x="205" y="8"/>
                      <a:pt x="204" y="4"/>
                      <a:pt x="20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117"/>
                      <a:pt x="51" y="223"/>
                      <a:pt x="126" y="303"/>
                    </a:cubicBezTo>
                    <a:cubicBezTo>
                      <a:pt x="270" y="158"/>
                      <a:pt x="270" y="158"/>
                      <a:pt x="270" y="158"/>
                    </a:cubicBezTo>
                    <a:cubicBezTo>
                      <a:pt x="267" y="155"/>
                      <a:pt x="265" y="152"/>
                      <a:pt x="262" y="1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1C379"/>
                  </a:gs>
                  <a:gs pos="22000">
                    <a:srgbClr val="81C379"/>
                  </a:gs>
                  <a:gs pos="100000">
                    <a:srgbClr val="08927B"/>
                  </a:gs>
                </a:gsLst>
                <a:lin ang="90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60" name="Freeform 50">
                <a:extLst>
                  <a:ext uri="{FF2B5EF4-FFF2-40B4-BE49-F238E27FC236}">
                    <a16:creationId xmlns:a16="http://schemas.microsoft.com/office/drawing/2014/main" id="{E3FA49A5-F018-8034-0159-4A9194202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1" y="2603"/>
                <a:ext cx="706" cy="638"/>
              </a:xfrm>
              <a:custGeom>
                <a:avLst/>
                <a:gdLst>
                  <a:gd name="T0" fmla="*/ 1943 w 298"/>
                  <a:gd name="T1" fmla="*/ 78 h 269"/>
                  <a:gd name="T2" fmla="*/ 2751 w 298"/>
                  <a:gd name="T3" fmla="*/ 1304 h 269"/>
                  <a:gd name="T4" fmla="*/ 1410 w 298"/>
                  <a:gd name="T5" fmla="*/ 2682 h 269"/>
                  <a:gd name="T6" fmla="*/ 28 w 298"/>
                  <a:gd name="T7" fmla="*/ 1333 h 269"/>
                  <a:gd name="T8" fmla="*/ 118 w 298"/>
                  <a:gd name="T9" fmla="*/ 837 h 269"/>
                  <a:gd name="T10" fmla="*/ 0 w 298"/>
                  <a:gd name="T11" fmla="*/ 856 h 269"/>
                  <a:gd name="T12" fmla="*/ 0 w 298"/>
                  <a:gd name="T13" fmla="*/ 3588 h 269"/>
                  <a:gd name="T14" fmla="*/ 3964 w 298"/>
                  <a:gd name="T15" fmla="*/ 1923 h 269"/>
                  <a:gd name="T16" fmla="*/ 2049 w 298"/>
                  <a:gd name="T17" fmla="*/ 0 h 269"/>
                  <a:gd name="T18" fmla="*/ 1943 w 298"/>
                  <a:gd name="T19" fmla="*/ 78 h 2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98" h="269">
                    <a:moveTo>
                      <a:pt x="146" y="6"/>
                    </a:moveTo>
                    <a:cubicBezTo>
                      <a:pt x="181" y="22"/>
                      <a:pt x="206" y="57"/>
                      <a:pt x="207" y="98"/>
                    </a:cubicBezTo>
                    <a:cubicBezTo>
                      <a:pt x="207" y="154"/>
                      <a:pt x="162" y="201"/>
                      <a:pt x="106" y="201"/>
                    </a:cubicBezTo>
                    <a:cubicBezTo>
                      <a:pt x="49" y="202"/>
                      <a:pt x="3" y="157"/>
                      <a:pt x="2" y="100"/>
                    </a:cubicBezTo>
                    <a:cubicBezTo>
                      <a:pt x="2" y="87"/>
                      <a:pt x="5" y="75"/>
                      <a:pt x="9" y="63"/>
                    </a:cubicBezTo>
                    <a:cubicBezTo>
                      <a:pt x="6" y="64"/>
                      <a:pt x="3" y="64"/>
                      <a:pt x="0" y="64"/>
                    </a:cubicBezTo>
                    <a:cubicBezTo>
                      <a:pt x="0" y="269"/>
                      <a:pt x="0" y="269"/>
                      <a:pt x="0" y="269"/>
                    </a:cubicBezTo>
                    <a:cubicBezTo>
                      <a:pt x="115" y="264"/>
                      <a:pt x="219" y="218"/>
                      <a:pt x="298" y="144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51" y="2"/>
                      <a:pt x="149" y="4"/>
                      <a:pt x="146" y="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3485AA"/>
                  </a:gs>
                  <a:gs pos="84000">
                    <a:srgbClr val="1F5066"/>
                  </a:gs>
                  <a:gs pos="100000">
                    <a:srgbClr val="1F5066"/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61" name="Freeform 51">
                <a:extLst>
                  <a:ext uri="{FF2B5EF4-FFF2-40B4-BE49-F238E27FC236}">
                    <a16:creationId xmlns:a16="http://schemas.microsoft.com/office/drawing/2014/main" id="{DAEE4CD3-8E95-F15E-E70B-DC1689C9A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0" y="2608"/>
                <a:ext cx="713" cy="633"/>
              </a:xfrm>
              <a:custGeom>
                <a:avLst/>
                <a:gdLst>
                  <a:gd name="T0" fmla="*/ 3525 w 301"/>
                  <a:gd name="T1" fmla="*/ 2264 h 267"/>
                  <a:gd name="T2" fmla="*/ 1611 w 301"/>
                  <a:gd name="T3" fmla="*/ 2293 h 267"/>
                  <a:gd name="T4" fmla="*/ 1582 w 301"/>
                  <a:gd name="T5" fmla="*/ 370 h 267"/>
                  <a:gd name="T6" fmla="*/ 2009 w 301"/>
                  <a:gd name="T7" fmla="*/ 78 h 267"/>
                  <a:gd name="T8" fmla="*/ 1914 w 301"/>
                  <a:gd name="T9" fmla="*/ 0 h 267"/>
                  <a:gd name="T10" fmla="*/ 0 w 301"/>
                  <a:gd name="T11" fmla="*/ 1935 h 267"/>
                  <a:gd name="T12" fmla="*/ 3961 w 301"/>
                  <a:gd name="T13" fmla="*/ 3559 h 267"/>
                  <a:gd name="T14" fmla="*/ 3961 w 301"/>
                  <a:gd name="T15" fmla="*/ 827 h 267"/>
                  <a:gd name="T16" fmla="*/ 3816 w 301"/>
                  <a:gd name="T17" fmla="*/ 827 h 267"/>
                  <a:gd name="T18" fmla="*/ 3525 w 301"/>
                  <a:gd name="T19" fmla="*/ 2264 h 2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01" h="267">
                    <a:moveTo>
                      <a:pt x="265" y="170"/>
                    </a:moveTo>
                    <a:cubicBezTo>
                      <a:pt x="226" y="211"/>
                      <a:pt x="161" y="212"/>
                      <a:pt x="121" y="172"/>
                    </a:cubicBezTo>
                    <a:cubicBezTo>
                      <a:pt x="80" y="133"/>
                      <a:pt x="79" y="69"/>
                      <a:pt x="119" y="28"/>
                    </a:cubicBezTo>
                    <a:cubicBezTo>
                      <a:pt x="128" y="18"/>
                      <a:pt x="139" y="11"/>
                      <a:pt x="151" y="6"/>
                    </a:cubicBezTo>
                    <a:cubicBezTo>
                      <a:pt x="149" y="4"/>
                      <a:pt x="146" y="2"/>
                      <a:pt x="144" y="0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79" y="218"/>
                      <a:pt x="183" y="263"/>
                      <a:pt x="298" y="267"/>
                    </a:cubicBezTo>
                    <a:cubicBezTo>
                      <a:pt x="298" y="62"/>
                      <a:pt x="298" y="62"/>
                      <a:pt x="298" y="62"/>
                    </a:cubicBezTo>
                    <a:cubicBezTo>
                      <a:pt x="294" y="62"/>
                      <a:pt x="290" y="62"/>
                      <a:pt x="287" y="62"/>
                    </a:cubicBezTo>
                    <a:cubicBezTo>
                      <a:pt x="301" y="98"/>
                      <a:pt x="294" y="140"/>
                      <a:pt x="265" y="17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1199FF"/>
                  </a:gs>
                  <a:gs pos="59000">
                    <a:srgbClr val="0067B4"/>
                  </a:gs>
                  <a:gs pos="100000">
                    <a:srgbClr val="0067B4"/>
                  </a:gs>
                </a:gsLst>
                <a:lin ang="72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62" name="Freeform 52">
                <a:extLst>
                  <a:ext uri="{FF2B5EF4-FFF2-40B4-BE49-F238E27FC236}">
                    <a16:creationId xmlns:a16="http://schemas.microsoft.com/office/drawing/2014/main" id="{00405FE0-0624-D19C-5DD1-5162985383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" y="1154"/>
                <a:ext cx="501" cy="497"/>
              </a:xfrm>
              <a:custGeom>
                <a:avLst/>
                <a:gdLst>
                  <a:gd name="T0" fmla="*/ 3021 w 204"/>
                  <a:gd name="T1" fmla="*/ 1521 h 202"/>
                  <a:gd name="T2" fmla="*/ 1513 w 204"/>
                  <a:gd name="T3" fmla="*/ 0 h 202"/>
                  <a:gd name="T4" fmla="*/ 0 w 204"/>
                  <a:gd name="T5" fmla="*/ 1521 h 202"/>
                  <a:gd name="T6" fmla="*/ 236 w 204"/>
                  <a:gd name="T7" fmla="*/ 2355 h 202"/>
                  <a:gd name="T8" fmla="*/ 1822 w 204"/>
                  <a:gd name="T9" fmla="*/ 3009 h 202"/>
                  <a:gd name="T10" fmla="*/ 3021 w 204"/>
                  <a:gd name="T11" fmla="*/ 1521 h 2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4" h="202">
                    <a:moveTo>
                      <a:pt x="204" y="102"/>
                    </a:moveTo>
                    <a:cubicBezTo>
                      <a:pt x="204" y="46"/>
                      <a:pt x="158" y="0"/>
                      <a:pt x="102" y="0"/>
                    </a:cubicBezTo>
                    <a:cubicBezTo>
                      <a:pt x="46" y="0"/>
                      <a:pt x="0" y="46"/>
                      <a:pt x="0" y="102"/>
                    </a:cubicBezTo>
                    <a:cubicBezTo>
                      <a:pt x="0" y="123"/>
                      <a:pt x="6" y="142"/>
                      <a:pt x="16" y="158"/>
                    </a:cubicBezTo>
                    <a:cubicBezTo>
                      <a:pt x="56" y="164"/>
                      <a:pt x="92" y="180"/>
                      <a:pt x="123" y="202"/>
                    </a:cubicBezTo>
                    <a:cubicBezTo>
                      <a:pt x="169" y="192"/>
                      <a:pt x="204" y="151"/>
                      <a:pt x="204" y="10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BD1D85"/>
                  </a:gs>
                  <a:gs pos="62000">
                    <a:srgbClr val="7F1358"/>
                  </a:gs>
                  <a:gs pos="100000">
                    <a:srgbClr val="7F1358"/>
                  </a:gs>
                </a:gsLst>
                <a:lin ang="180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63" name="Freeform 53">
                <a:extLst>
                  <a:ext uri="{FF2B5EF4-FFF2-40B4-BE49-F238E27FC236}">
                    <a16:creationId xmlns:a16="http://schemas.microsoft.com/office/drawing/2014/main" id="{75BA9276-81F4-4A40-876D-7FFDE7E82E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7" y="1192"/>
                <a:ext cx="504" cy="484"/>
              </a:xfrm>
              <a:custGeom>
                <a:avLst/>
                <a:gdLst>
                  <a:gd name="T0" fmla="*/ 1539 w 204"/>
                  <a:gd name="T1" fmla="*/ 0 h 196"/>
                  <a:gd name="T2" fmla="*/ 0 w 204"/>
                  <a:gd name="T3" fmla="*/ 1536 h 196"/>
                  <a:gd name="T4" fmla="*/ 922 w 204"/>
                  <a:gd name="T5" fmla="*/ 2951 h 196"/>
                  <a:gd name="T6" fmla="*/ 2972 w 204"/>
                  <a:gd name="T7" fmla="*/ 2109 h 196"/>
                  <a:gd name="T8" fmla="*/ 3076 w 204"/>
                  <a:gd name="T9" fmla="*/ 1536 h 196"/>
                  <a:gd name="T10" fmla="*/ 1539 w 204"/>
                  <a:gd name="T11" fmla="*/ 0 h 1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4" h="196">
                    <a:moveTo>
                      <a:pt x="102" y="0"/>
                    </a:moveTo>
                    <a:cubicBezTo>
                      <a:pt x="46" y="0"/>
                      <a:pt x="0" y="46"/>
                      <a:pt x="0" y="102"/>
                    </a:cubicBezTo>
                    <a:cubicBezTo>
                      <a:pt x="0" y="144"/>
                      <a:pt x="25" y="180"/>
                      <a:pt x="61" y="196"/>
                    </a:cubicBezTo>
                    <a:cubicBezTo>
                      <a:pt x="99" y="165"/>
                      <a:pt x="146" y="145"/>
                      <a:pt x="197" y="140"/>
                    </a:cubicBezTo>
                    <a:cubicBezTo>
                      <a:pt x="201" y="128"/>
                      <a:pt x="204" y="116"/>
                      <a:pt x="204" y="102"/>
                    </a:cubicBezTo>
                    <a:cubicBezTo>
                      <a:pt x="204" y="46"/>
                      <a:pt x="158" y="0"/>
                      <a:pt x="102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ED7C3D"/>
                  </a:gs>
                  <a:gs pos="91000">
                    <a:srgbClr val="E23310"/>
                  </a:gs>
                  <a:gs pos="100000">
                    <a:srgbClr val="E23310"/>
                  </a:gs>
                </a:gsLst>
                <a:lin ang="165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64" name="Freeform 54">
                <a:extLst>
                  <a:ext uri="{FF2B5EF4-FFF2-40B4-BE49-F238E27FC236}">
                    <a16:creationId xmlns:a16="http://schemas.microsoft.com/office/drawing/2014/main" id="{19FC9D9F-8D04-71AF-28CB-CDC3691097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" y="1585"/>
                <a:ext cx="488" cy="523"/>
              </a:xfrm>
              <a:custGeom>
                <a:avLst/>
                <a:gdLst>
                  <a:gd name="T0" fmla="*/ 533 w 206"/>
                  <a:gd name="T1" fmla="*/ 532 h 221"/>
                  <a:gd name="T2" fmla="*/ 533 w 206"/>
                  <a:gd name="T3" fmla="*/ 2435 h 221"/>
                  <a:gd name="T4" fmla="*/ 1980 w 206"/>
                  <a:gd name="T5" fmla="*/ 2745 h 221"/>
                  <a:gd name="T6" fmla="*/ 2738 w 206"/>
                  <a:gd name="T7" fmla="*/ 968 h 221"/>
                  <a:gd name="T8" fmla="*/ 2447 w 206"/>
                  <a:gd name="T9" fmla="*/ 532 h 221"/>
                  <a:gd name="T10" fmla="*/ 533 w 206"/>
                  <a:gd name="T11" fmla="*/ 532 h 2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6" h="221">
                    <a:moveTo>
                      <a:pt x="40" y="40"/>
                    </a:moveTo>
                    <a:cubicBezTo>
                      <a:pt x="0" y="80"/>
                      <a:pt x="0" y="144"/>
                      <a:pt x="40" y="184"/>
                    </a:cubicBezTo>
                    <a:cubicBezTo>
                      <a:pt x="69" y="214"/>
                      <a:pt x="113" y="221"/>
                      <a:pt x="149" y="207"/>
                    </a:cubicBezTo>
                    <a:cubicBezTo>
                      <a:pt x="155" y="156"/>
                      <a:pt x="175" y="110"/>
                      <a:pt x="206" y="73"/>
                    </a:cubicBezTo>
                    <a:cubicBezTo>
                      <a:pt x="201" y="61"/>
                      <a:pt x="194" y="50"/>
                      <a:pt x="184" y="40"/>
                    </a:cubicBezTo>
                    <a:cubicBezTo>
                      <a:pt x="144" y="0"/>
                      <a:pt x="80" y="0"/>
                      <a:pt x="40" y="4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8951D"/>
                  </a:gs>
                  <a:gs pos="91000">
                    <a:srgbClr val="E47E0E"/>
                  </a:gs>
                  <a:gs pos="100000">
                    <a:srgbClr val="E47E0E"/>
                  </a:gs>
                </a:gsLst>
                <a:lin ang="165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65" name="Freeform 55">
                <a:extLst>
                  <a:ext uri="{FF2B5EF4-FFF2-40B4-BE49-F238E27FC236}">
                    <a16:creationId xmlns:a16="http://schemas.microsoft.com/office/drawing/2014/main" id="{F389B80C-9511-9BC3-06EB-885EBDDC0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0" y="2188"/>
                <a:ext cx="478" cy="501"/>
              </a:xfrm>
              <a:custGeom>
                <a:avLst/>
                <a:gdLst>
                  <a:gd name="T0" fmla="*/ 12 w 197"/>
                  <a:gd name="T1" fmla="*/ 1496 h 206"/>
                  <a:gd name="T2" fmla="*/ 1502 w 197"/>
                  <a:gd name="T3" fmla="*/ 2952 h 206"/>
                  <a:gd name="T4" fmla="*/ 2815 w 197"/>
                  <a:gd name="T5" fmla="*/ 2058 h 206"/>
                  <a:gd name="T6" fmla="*/ 2002 w 197"/>
                  <a:gd name="T7" fmla="*/ 112 h 206"/>
                  <a:gd name="T8" fmla="*/ 1441 w 197"/>
                  <a:gd name="T9" fmla="*/ 12 h 206"/>
                  <a:gd name="T10" fmla="*/ 12 w 197"/>
                  <a:gd name="T11" fmla="*/ 1496 h 2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7" h="206">
                    <a:moveTo>
                      <a:pt x="1" y="104"/>
                    </a:moveTo>
                    <a:cubicBezTo>
                      <a:pt x="2" y="161"/>
                      <a:pt x="48" y="206"/>
                      <a:pt x="105" y="205"/>
                    </a:cubicBezTo>
                    <a:cubicBezTo>
                      <a:pt x="146" y="204"/>
                      <a:pt x="181" y="179"/>
                      <a:pt x="197" y="143"/>
                    </a:cubicBezTo>
                    <a:cubicBezTo>
                      <a:pt x="166" y="105"/>
                      <a:pt x="145" y="59"/>
                      <a:pt x="140" y="8"/>
                    </a:cubicBezTo>
                    <a:cubicBezTo>
                      <a:pt x="128" y="3"/>
                      <a:pt x="115" y="0"/>
                      <a:pt x="101" y="1"/>
                    </a:cubicBezTo>
                    <a:cubicBezTo>
                      <a:pt x="45" y="2"/>
                      <a:pt x="0" y="48"/>
                      <a:pt x="1" y="10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81C379"/>
                  </a:gs>
                  <a:gs pos="22000">
                    <a:srgbClr val="81C379"/>
                  </a:gs>
                  <a:gs pos="100000">
                    <a:srgbClr val="008F7B"/>
                  </a:gs>
                </a:gsLst>
                <a:lin ang="90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66" name="Freeform 56">
                <a:extLst>
                  <a:ext uri="{FF2B5EF4-FFF2-40B4-BE49-F238E27FC236}">
                    <a16:creationId xmlns:a16="http://schemas.microsoft.com/office/drawing/2014/main" id="{9EAC3F47-A3AC-6DDB-5F86-914FB10534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5" y="2623"/>
                <a:ext cx="532" cy="493"/>
              </a:xfrm>
              <a:custGeom>
                <a:avLst/>
                <a:gdLst>
                  <a:gd name="T0" fmla="*/ 580 w 222"/>
                  <a:gd name="T1" fmla="*/ 2274 h 206"/>
                  <a:gd name="T2" fmla="*/ 2562 w 222"/>
                  <a:gd name="T3" fmla="*/ 2245 h 206"/>
                  <a:gd name="T4" fmla="*/ 2859 w 222"/>
                  <a:gd name="T5" fmla="*/ 768 h 206"/>
                  <a:gd name="T6" fmla="*/ 995 w 222"/>
                  <a:gd name="T7" fmla="*/ 0 h 206"/>
                  <a:gd name="T8" fmla="*/ 551 w 222"/>
                  <a:gd name="T9" fmla="*/ 304 h 206"/>
                  <a:gd name="T10" fmla="*/ 580 w 222"/>
                  <a:gd name="T11" fmla="*/ 2274 h 2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22" h="206">
                    <a:moveTo>
                      <a:pt x="42" y="166"/>
                    </a:moveTo>
                    <a:cubicBezTo>
                      <a:pt x="82" y="206"/>
                      <a:pt x="147" y="205"/>
                      <a:pt x="186" y="164"/>
                    </a:cubicBezTo>
                    <a:cubicBezTo>
                      <a:pt x="215" y="134"/>
                      <a:pt x="222" y="92"/>
                      <a:pt x="208" y="56"/>
                    </a:cubicBezTo>
                    <a:cubicBezTo>
                      <a:pt x="156" y="50"/>
                      <a:pt x="110" y="30"/>
                      <a:pt x="72" y="0"/>
                    </a:cubicBezTo>
                    <a:cubicBezTo>
                      <a:pt x="60" y="5"/>
                      <a:pt x="49" y="12"/>
                      <a:pt x="40" y="22"/>
                    </a:cubicBezTo>
                    <a:cubicBezTo>
                      <a:pt x="0" y="63"/>
                      <a:pt x="1" y="127"/>
                      <a:pt x="42" y="16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1199FF"/>
                  </a:gs>
                  <a:gs pos="89999">
                    <a:srgbClr val="0067B4"/>
                  </a:gs>
                  <a:gs pos="100000">
                    <a:srgbClr val="0067B4"/>
                  </a:gs>
                </a:gsLst>
                <a:lin ang="72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67" name="Freeform 57">
                <a:extLst>
                  <a:ext uri="{FF2B5EF4-FFF2-40B4-BE49-F238E27FC236}">
                    <a16:creationId xmlns:a16="http://schemas.microsoft.com/office/drawing/2014/main" id="{C59F1BBD-D479-EF79-B2DC-318314B2CA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" y="2615"/>
                <a:ext cx="498" cy="475"/>
              </a:xfrm>
              <a:custGeom>
                <a:avLst/>
                <a:gdLst>
                  <a:gd name="T0" fmla="*/ 1494 w 205"/>
                  <a:gd name="T1" fmla="*/ 2777 h 196"/>
                  <a:gd name="T2" fmla="*/ 2939 w 205"/>
                  <a:gd name="T3" fmla="*/ 1309 h 196"/>
                  <a:gd name="T4" fmla="*/ 2065 w 205"/>
                  <a:gd name="T5" fmla="*/ 0 h 196"/>
                  <a:gd name="T6" fmla="*/ 100 w 205"/>
                  <a:gd name="T7" fmla="*/ 809 h 196"/>
                  <a:gd name="T8" fmla="*/ 0 w 205"/>
                  <a:gd name="T9" fmla="*/ 1340 h 196"/>
                  <a:gd name="T10" fmla="*/ 1494 w 205"/>
                  <a:gd name="T11" fmla="*/ 2777 h 1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5" h="196">
                    <a:moveTo>
                      <a:pt x="104" y="195"/>
                    </a:moveTo>
                    <a:cubicBezTo>
                      <a:pt x="160" y="195"/>
                      <a:pt x="205" y="148"/>
                      <a:pt x="205" y="92"/>
                    </a:cubicBezTo>
                    <a:cubicBezTo>
                      <a:pt x="204" y="51"/>
                      <a:pt x="179" y="16"/>
                      <a:pt x="144" y="0"/>
                    </a:cubicBezTo>
                    <a:cubicBezTo>
                      <a:pt x="106" y="32"/>
                      <a:pt x="59" y="52"/>
                      <a:pt x="7" y="57"/>
                    </a:cubicBezTo>
                    <a:cubicBezTo>
                      <a:pt x="3" y="69"/>
                      <a:pt x="0" y="81"/>
                      <a:pt x="0" y="94"/>
                    </a:cubicBezTo>
                    <a:cubicBezTo>
                      <a:pt x="1" y="151"/>
                      <a:pt x="47" y="196"/>
                      <a:pt x="104" y="195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3485AA"/>
                  </a:gs>
                  <a:gs pos="84000">
                    <a:srgbClr val="1F5066"/>
                  </a:gs>
                  <a:gs pos="100000">
                    <a:srgbClr val="1F5066"/>
                  </a:gs>
                </a:gsLst>
                <a:lin ang="66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68" name="Freeform 58">
                <a:extLst>
                  <a:ext uri="{FF2B5EF4-FFF2-40B4-BE49-F238E27FC236}">
                    <a16:creationId xmlns:a16="http://schemas.microsoft.com/office/drawing/2014/main" id="{25D34DCB-DA24-1575-1357-BE2D740A0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5" y="2172"/>
                <a:ext cx="486" cy="524"/>
              </a:xfrm>
              <a:custGeom>
                <a:avLst/>
                <a:gdLst>
                  <a:gd name="T0" fmla="*/ 2198 w 205"/>
                  <a:gd name="T1" fmla="*/ 2411 h 221"/>
                  <a:gd name="T2" fmla="*/ 2186 w 205"/>
                  <a:gd name="T3" fmla="*/ 479 h 221"/>
                  <a:gd name="T4" fmla="*/ 747 w 205"/>
                  <a:gd name="T5" fmla="*/ 185 h 221"/>
                  <a:gd name="T6" fmla="*/ 0 w 205"/>
                  <a:gd name="T7" fmla="*/ 2013 h 221"/>
                  <a:gd name="T8" fmla="*/ 282 w 205"/>
                  <a:gd name="T9" fmla="*/ 2428 h 221"/>
                  <a:gd name="T10" fmla="*/ 2198 w 205"/>
                  <a:gd name="T11" fmla="*/ 2411 h 2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5" h="221">
                    <a:moveTo>
                      <a:pt x="165" y="181"/>
                    </a:moveTo>
                    <a:cubicBezTo>
                      <a:pt x="205" y="141"/>
                      <a:pt x="204" y="76"/>
                      <a:pt x="164" y="36"/>
                    </a:cubicBezTo>
                    <a:cubicBezTo>
                      <a:pt x="135" y="7"/>
                      <a:pt x="93" y="0"/>
                      <a:pt x="56" y="14"/>
                    </a:cubicBezTo>
                    <a:cubicBezTo>
                      <a:pt x="51" y="66"/>
                      <a:pt x="31" y="113"/>
                      <a:pt x="0" y="151"/>
                    </a:cubicBezTo>
                    <a:cubicBezTo>
                      <a:pt x="5" y="162"/>
                      <a:pt x="12" y="173"/>
                      <a:pt x="21" y="182"/>
                    </a:cubicBezTo>
                    <a:cubicBezTo>
                      <a:pt x="61" y="221"/>
                      <a:pt x="126" y="221"/>
                      <a:pt x="165" y="181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595CCB"/>
                  </a:gs>
                  <a:gs pos="5000">
                    <a:srgbClr val="595CCB"/>
                  </a:gs>
                  <a:gs pos="100000">
                    <a:srgbClr val="2E3192"/>
                  </a:gs>
                </a:gsLst>
                <a:lin ang="36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69" name="Freeform 59">
                <a:extLst>
                  <a:ext uri="{FF2B5EF4-FFF2-40B4-BE49-F238E27FC236}">
                    <a16:creationId xmlns:a16="http://schemas.microsoft.com/office/drawing/2014/main" id="{541BE0EA-C928-A5D9-45B9-819719F8F6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5" y="1613"/>
                <a:ext cx="474" cy="494"/>
              </a:xfrm>
              <a:custGeom>
                <a:avLst/>
                <a:gdLst>
                  <a:gd name="T0" fmla="*/ 2771 w 196"/>
                  <a:gd name="T1" fmla="*/ 1448 h 204"/>
                  <a:gd name="T2" fmla="*/ 1328 w 196"/>
                  <a:gd name="T3" fmla="*/ 0 h 204"/>
                  <a:gd name="T4" fmla="*/ 0 w 196"/>
                  <a:gd name="T5" fmla="*/ 867 h 204"/>
                  <a:gd name="T6" fmla="*/ 788 w 196"/>
                  <a:gd name="T7" fmla="*/ 2797 h 204"/>
                  <a:gd name="T8" fmla="*/ 1316 w 196"/>
                  <a:gd name="T9" fmla="*/ 2896 h 204"/>
                  <a:gd name="T10" fmla="*/ 2771 w 196"/>
                  <a:gd name="T11" fmla="*/ 1448 h 2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6" h="204">
                    <a:moveTo>
                      <a:pt x="196" y="102"/>
                    </a:moveTo>
                    <a:cubicBezTo>
                      <a:pt x="196" y="46"/>
                      <a:pt x="151" y="0"/>
                      <a:pt x="94" y="0"/>
                    </a:cubicBezTo>
                    <a:cubicBezTo>
                      <a:pt x="52" y="0"/>
                      <a:pt x="16" y="25"/>
                      <a:pt x="0" y="61"/>
                    </a:cubicBezTo>
                    <a:cubicBezTo>
                      <a:pt x="31" y="99"/>
                      <a:pt x="51" y="146"/>
                      <a:pt x="56" y="197"/>
                    </a:cubicBezTo>
                    <a:cubicBezTo>
                      <a:pt x="68" y="201"/>
                      <a:pt x="80" y="204"/>
                      <a:pt x="93" y="204"/>
                    </a:cubicBezTo>
                    <a:cubicBezTo>
                      <a:pt x="150" y="204"/>
                      <a:pt x="196" y="159"/>
                      <a:pt x="196" y="102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7F5ACA"/>
                  </a:gs>
                  <a:gs pos="6000">
                    <a:srgbClr val="7F5ACA"/>
                  </a:gs>
                  <a:gs pos="100000">
                    <a:srgbClr val="502E91"/>
                  </a:gs>
                </a:gsLst>
                <a:lin ang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  <a:defRPr/>
                </a:pPr>
                <a:endParaRPr lang="en-GB" sz="1867" kern="0">
                  <a:solidFill>
                    <a:srgbClr val="000000"/>
                  </a:solidFill>
                  <a:latin typeface="Nunito" pitchFamily="2" charset="0"/>
                  <a:cs typeface="Arial"/>
                  <a:sym typeface="Arial"/>
                </a:endParaRPr>
              </a:p>
            </p:txBody>
          </p:sp>
          <p:sp>
            <p:nvSpPr>
              <p:cNvPr id="70" name="Oval 60">
                <a:extLst>
                  <a:ext uri="{FF2B5EF4-FFF2-40B4-BE49-F238E27FC236}">
                    <a16:creationId xmlns:a16="http://schemas.microsoft.com/office/drawing/2014/main" id="{73EFDBF0-CF81-25E1-3F02-7F4E80FED1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9" y="1784"/>
                <a:ext cx="722" cy="725"/>
              </a:xfrm>
              <a:prstGeom prst="ellipse">
                <a:avLst/>
              </a:prstGeom>
              <a:solidFill>
                <a:srgbClr val="ADAF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buClr>
                    <a:srgbClr val="000000"/>
                  </a:buClr>
                  <a:defRPr/>
                </a:pPr>
                <a:endParaRPr lang="en-US" altLang="sr-Latn-RS" sz="1867" kern="0">
                  <a:latin typeface="Nunito" pitchFamily="2" charset="0"/>
                  <a:cs typeface="Arial" panose="020B0604020202020204" pitchFamily="34" charset="0"/>
                  <a:sym typeface="Arial"/>
                </a:endParaRPr>
              </a:p>
            </p:txBody>
          </p:sp>
        </p:grpSp>
        <p:pic>
          <p:nvPicPr>
            <p:cNvPr id="25" name="needle_pointer">
              <a:extLst>
                <a:ext uri="{FF2B5EF4-FFF2-40B4-BE49-F238E27FC236}">
                  <a16:creationId xmlns:a16="http://schemas.microsoft.com/office/drawing/2014/main" id="{E744D8EE-50DD-62D4-7DF7-43801FCC89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48669">
              <a:off x="3050168" y="1567347"/>
              <a:ext cx="1758204" cy="1719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DA4579B-9A5F-2B50-AC5D-515B5F356D37}"/>
                </a:ext>
              </a:extLst>
            </p:cNvPr>
            <p:cNvSpPr txBox="1"/>
            <p:nvPr/>
          </p:nvSpPr>
          <p:spPr>
            <a:xfrm>
              <a:off x="2761113" y="1817835"/>
              <a:ext cx="2552400" cy="14429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1219170">
                <a:buClr>
                  <a:srgbClr val="000000"/>
                </a:buClr>
                <a:defRPr/>
              </a:pPr>
              <a:r>
                <a:rPr lang="en-US" sz="2667" b="1" kern="0" dirty="0">
                  <a:ln w="31750" cmpd="thickThin">
                    <a:solidFill>
                      <a:srgbClr val="505050"/>
                    </a:solidFill>
                  </a:ln>
                  <a:solidFill>
                    <a:srgbClr val="C00000"/>
                  </a:solidFill>
                  <a:latin typeface="Nunito" pitchFamily="2" charset="0"/>
                  <a:cs typeface="Arial" charset="0"/>
                  <a:sym typeface="Arial"/>
                </a:rPr>
                <a:t>NATIONAL ACCREDITATION BODIES</a:t>
              </a:r>
              <a:endParaRPr lang="hr-BA" sz="2667" b="1" kern="0" dirty="0">
                <a:ln w="31750" cmpd="thickThin">
                  <a:solidFill>
                    <a:srgbClr val="505050"/>
                  </a:solidFill>
                </a:ln>
                <a:solidFill>
                  <a:srgbClr val="C00000"/>
                </a:solidFill>
                <a:latin typeface="Nunito" pitchFamily="2" charset="0"/>
                <a:cs typeface="Arial" charset="0"/>
                <a:sym typeface="Arial"/>
              </a:endParaRPr>
            </a:p>
            <a:p>
              <a:pPr algn="ctr" defTabSz="1219170">
                <a:buClr>
                  <a:srgbClr val="000000"/>
                </a:buClr>
                <a:defRPr/>
              </a:pPr>
              <a:r>
                <a:rPr lang="hr-BA" sz="2667" b="1" kern="0" dirty="0">
                  <a:ln w="31750" cmpd="thickThin">
                    <a:solidFill>
                      <a:srgbClr val="505050"/>
                    </a:solidFill>
                  </a:ln>
                  <a:solidFill>
                    <a:srgbClr val="C00000"/>
                  </a:solidFill>
                  <a:latin typeface="Nunito" pitchFamily="2" charset="0"/>
                  <a:cs typeface="Arial" charset="0"/>
                  <a:sym typeface="Arial"/>
                </a:rPr>
                <a:t>ISO/IEC 17011</a:t>
              </a:r>
              <a:r>
                <a:rPr lang="en-US" sz="2667" b="1" kern="0" dirty="0">
                  <a:ln w="31750" cmpd="thickThin">
                    <a:solidFill>
                      <a:srgbClr val="505050"/>
                    </a:solidFill>
                  </a:ln>
                  <a:solidFill>
                    <a:srgbClr val="C00000"/>
                  </a:solidFill>
                  <a:latin typeface="Nunito" pitchFamily="2" charset="0"/>
                  <a:cs typeface="Arial" charset="0"/>
                  <a:sym typeface="Arial"/>
                </a:rPr>
                <a:t> </a:t>
              </a:r>
            </a:p>
            <a:p>
              <a:pPr algn="ctr" defTabSz="1219170">
                <a:buClr>
                  <a:srgbClr val="000000"/>
                </a:buClr>
                <a:defRPr/>
              </a:pPr>
              <a:endParaRPr lang="en-US" sz="2667" b="1" kern="0" dirty="0">
                <a:ln w="31750">
                  <a:solidFill>
                    <a:srgbClr val="505050"/>
                  </a:solidFill>
                </a:ln>
                <a:gradFill>
                  <a:gsLst>
                    <a:gs pos="0">
                      <a:prstClr val="white">
                        <a:lumMod val="95000"/>
                      </a:prstClr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2700000" scaled="1"/>
                </a:gradFill>
                <a:latin typeface="Nunito" pitchFamily="2" charset="0"/>
                <a:cs typeface="Arial" charset="0"/>
                <a:sym typeface="Arial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E90580F-349E-E4CA-DDE0-5A3FD4936B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6223" y="54553"/>
              <a:ext cx="3245599" cy="421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1219170">
                <a:buClr>
                  <a:srgbClr val="000000"/>
                </a:buClr>
                <a:defRPr/>
              </a:pPr>
              <a:r>
                <a:rPr lang="en-US" altLang="sr-Latn-RS" sz="1733" kern="0" dirty="0">
                  <a:solidFill>
                    <a:srgbClr val="1C3155"/>
                  </a:solidFill>
                  <a:latin typeface="Arial"/>
                  <a:cs typeface="Arial" panose="020B0604020202020204" pitchFamily="34" charset="0"/>
                  <a:sym typeface="Arial"/>
                </a:rPr>
                <a:t>TESTING AND CALIBRATION LABS</a:t>
              </a:r>
              <a:r>
                <a:rPr lang="en-US" altLang="sr-Latn-RS" sz="1733" b="1" kern="0" dirty="0">
                  <a:solidFill>
                    <a:srgbClr val="1C3155"/>
                  </a:solidFill>
                  <a:latin typeface="Arial"/>
                  <a:cs typeface="Arial" panose="020B0604020202020204" pitchFamily="34" charset="0"/>
                  <a:sym typeface="Arial"/>
                </a:rPr>
                <a:t> </a:t>
              </a:r>
              <a:r>
                <a:rPr lang="hr-BA" altLang="sr-Latn-RS" sz="1733" b="1" kern="0" dirty="0">
                  <a:solidFill>
                    <a:srgbClr val="1C3155"/>
                  </a:solidFill>
                  <a:latin typeface="Arial"/>
                  <a:cs typeface="Arial" panose="020B0604020202020204" pitchFamily="34" charset="0"/>
                  <a:sym typeface="Arial"/>
                </a:rPr>
                <a:t>ISO/IEC 17025</a:t>
              </a:r>
              <a:endParaRPr lang="en-US" altLang="sr-Latn-RS" sz="1733" kern="0" dirty="0">
                <a:solidFill>
                  <a:srgbClr val="1C3155"/>
                </a:solidFill>
                <a:latin typeface="Arial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C9DDF95-D686-7DB8-31B0-3148414E77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94300" y="957942"/>
              <a:ext cx="1594837" cy="421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1219170">
                <a:buClr>
                  <a:srgbClr val="000000"/>
                </a:buClr>
                <a:defRPr/>
              </a:pPr>
              <a:r>
                <a:rPr lang="en-US" altLang="sr-Latn-RS" sz="1733" kern="0" dirty="0">
                  <a:solidFill>
                    <a:srgbClr val="1C3155"/>
                  </a:solidFill>
                  <a:latin typeface="Arial"/>
                  <a:cs typeface="Arial" panose="020B0604020202020204" pitchFamily="34" charset="0"/>
                  <a:sym typeface="Arial"/>
                </a:rPr>
                <a:t>MED LABS </a:t>
              </a:r>
              <a:r>
                <a:rPr lang="hr-BA" altLang="sr-Latn-RS" sz="1733" b="1" kern="0" dirty="0">
                  <a:solidFill>
                    <a:srgbClr val="1C3155"/>
                  </a:solidFill>
                  <a:latin typeface="Arial"/>
                  <a:cs typeface="Arial" panose="020B0604020202020204" pitchFamily="34" charset="0"/>
                  <a:sym typeface="Arial"/>
                </a:rPr>
                <a:t>ISO 15189</a:t>
              </a:r>
              <a:endParaRPr lang="en-US" altLang="sr-Latn-RS" sz="1733" kern="0" dirty="0">
                <a:solidFill>
                  <a:srgbClr val="1C3155"/>
                </a:solidFill>
                <a:latin typeface="Arial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6371CD7-365E-8DC7-FB1B-5B43694D59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9490" y="3060412"/>
              <a:ext cx="1593678" cy="807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1219170">
                <a:buClr>
                  <a:srgbClr val="000000"/>
                </a:buClr>
                <a:defRPr/>
              </a:pPr>
              <a:r>
                <a:rPr lang="en-US" altLang="sr-Latn-RS" sz="2400" kern="0" dirty="0">
                  <a:solidFill>
                    <a:srgbClr val="800000"/>
                  </a:solidFill>
                  <a:latin typeface="Arial"/>
                  <a:cs typeface="Arial" panose="020B0604020202020204" pitchFamily="34" charset="0"/>
                  <a:sym typeface="Arial"/>
                </a:rPr>
                <a:t>INSPECTION CABS</a:t>
              </a:r>
            </a:p>
            <a:p>
              <a:pPr algn="ctr" defTabSz="1219170">
                <a:buClr>
                  <a:srgbClr val="000000"/>
                </a:buClr>
                <a:defRPr/>
              </a:pPr>
              <a:r>
                <a:rPr lang="hr-BA" altLang="sr-Latn-RS" sz="2400" b="1" kern="0" dirty="0">
                  <a:solidFill>
                    <a:srgbClr val="800000"/>
                  </a:solidFill>
                  <a:latin typeface="Arial"/>
                  <a:cs typeface="Arial" panose="020B0604020202020204" pitchFamily="34" charset="0"/>
                  <a:sym typeface="Arial"/>
                </a:rPr>
                <a:t>ISO/IEC 17020</a:t>
              </a:r>
              <a:endParaRPr lang="en-US" altLang="sr-Latn-RS" sz="2400" b="1" kern="0" dirty="0">
                <a:solidFill>
                  <a:srgbClr val="800000"/>
                </a:solidFill>
                <a:latin typeface="Arial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0C45F48-01D2-085C-A27D-AFF247415C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6080" y="4046037"/>
              <a:ext cx="2138150" cy="269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1219170">
                <a:buClr>
                  <a:srgbClr val="000000"/>
                </a:buClr>
                <a:defRPr/>
              </a:pPr>
              <a:endParaRPr lang="en-US" altLang="sr-Latn-RS" sz="1733" kern="0">
                <a:solidFill>
                  <a:srgbClr val="1C3155"/>
                </a:solidFill>
                <a:latin typeface="Nunito" pitchFamily="2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B766E79-9780-661B-6451-2C8B0B83E1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5315" y="3774281"/>
              <a:ext cx="2138150" cy="269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1219170">
                <a:buClr>
                  <a:srgbClr val="000000"/>
                </a:buClr>
                <a:defRPr/>
              </a:pPr>
              <a:endParaRPr lang="en-US" altLang="sr-Latn-RS" sz="1733" kern="0">
                <a:solidFill>
                  <a:srgbClr val="1C3155"/>
                </a:solidFill>
                <a:latin typeface="Nunito Black" pitchFamily="2" charset="0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C09651A-9FB7-BC39-4EB1-8576C52DFD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288" y="2998191"/>
              <a:ext cx="2139239" cy="1497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1219170">
                <a:buClr>
                  <a:srgbClr val="000000"/>
                </a:buClr>
                <a:defRPr/>
              </a:pPr>
              <a:r>
                <a:rPr lang="en-US" altLang="sr-Latn-RS" sz="1733" kern="0" dirty="0">
                  <a:solidFill>
                    <a:srgbClr val="1C3155"/>
                  </a:solidFill>
                  <a:latin typeface="Arial"/>
                  <a:cs typeface="Arial" panose="020B0604020202020204" pitchFamily="34" charset="0"/>
                  <a:sym typeface="Arial"/>
                </a:rPr>
                <a:t>CABS FOR CERTIFICATIONOF MANAGEMENT SYSTEMS </a:t>
              </a:r>
              <a:r>
                <a:rPr lang="en-US" altLang="sr-Latn-RS" sz="1733" b="1" kern="0" dirty="0">
                  <a:solidFill>
                    <a:srgbClr val="1C3155"/>
                  </a:solidFill>
                  <a:latin typeface="Arial"/>
                  <a:cs typeface="Arial" panose="020B0604020202020204" pitchFamily="34" charset="0"/>
                  <a:sym typeface="Arial"/>
                </a:rPr>
                <a:t> </a:t>
              </a:r>
              <a:r>
                <a:rPr lang="hr-BA" altLang="sr-Latn-RS" sz="1733" b="1" kern="0" dirty="0">
                  <a:solidFill>
                    <a:srgbClr val="1C3155"/>
                  </a:solidFill>
                  <a:latin typeface="Arial"/>
                  <a:cs typeface="Arial" panose="020B0604020202020204" pitchFamily="34" charset="0"/>
                  <a:sym typeface="Arial"/>
                </a:rPr>
                <a:t>ISO/IEC 17021-1</a:t>
              </a:r>
              <a:endParaRPr lang="en-US" altLang="sr-Latn-RS" sz="1733" b="1" kern="0" dirty="0">
                <a:solidFill>
                  <a:srgbClr val="1C3155"/>
                </a:solidFill>
                <a:latin typeface="Arial"/>
                <a:cs typeface="Arial" panose="020B0604020202020204" pitchFamily="34" charset="0"/>
                <a:sym typeface="Arial"/>
              </a:endParaRPr>
            </a:p>
            <a:p>
              <a:pPr algn="ctr" defTabSz="1219170">
                <a:buClr>
                  <a:srgbClr val="000000"/>
                </a:buClr>
                <a:defRPr/>
              </a:pPr>
              <a:r>
                <a:rPr lang="en-US" altLang="sr-Latn-RS" sz="1733" b="1" kern="0" dirty="0">
                  <a:solidFill>
                    <a:srgbClr val="1C3155"/>
                  </a:solidFill>
                  <a:latin typeface="Arial"/>
                  <a:cs typeface="Arial" panose="020B0604020202020204" pitchFamily="34" charset="0"/>
                  <a:sym typeface="Arial"/>
                </a:rPr>
                <a:t>ISO 9001, ISO 14000</a:t>
              </a:r>
            </a:p>
            <a:p>
              <a:pPr algn="ctr" defTabSz="1219170">
                <a:buClr>
                  <a:srgbClr val="000000"/>
                </a:buClr>
                <a:defRPr/>
              </a:pPr>
              <a:r>
                <a:rPr lang="en-US" altLang="sr-Latn-RS" sz="1733" b="1" kern="0" dirty="0">
                  <a:solidFill>
                    <a:srgbClr val="1C3155"/>
                  </a:solidFill>
                  <a:latin typeface="Arial"/>
                  <a:cs typeface="Arial" panose="020B0604020202020204" pitchFamily="34" charset="0"/>
                  <a:sym typeface="Arial"/>
                </a:rPr>
                <a:t>ISO 45000</a:t>
              </a:r>
            </a:p>
            <a:p>
              <a:pPr algn="ctr" defTabSz="1219170">
                <a:buClr>
                  <a:srgbClr val="000000"/>
                </a:buClr>
                <a:defRPr/>
              </a:pPr>
              <a:r>
                <a:rPr lang="en-US" altLang="sr-Latn-RS" sz="1733" b="1" kern="0" dirty="0">
                  <a:solidFill>
                    <a:srgbClr val="800000"/>
                  </a:solidFill>
                  <a:latin typeface="Arial"/>
                  <a:cs typeface="Arial" panose="020B0604020202020204" pitchFamily="34" charset="0"/>
                  <a:sym typeface="Arial"/>
                </a:rPr>
                <a:t>ISO 27001 &amp;</a:t>
              </a:r>
              <a:endParaRPr lang="mk-MK" altLang="sr-Latn-RS" sz="1733" b="1" kern="0" dirty="0">
                <a:solidFill>
                  <a:srgbClr val="800000"/>
                </a:solidFill>
                <a:latin typeface="Arial"/>
                <a:cs typeface="Arial" panose="020B0604020202020204" pitchFamily="34" charset="0"/>
                <a:sym typeface="Arial"/>
              </a:endParaRPr>
            </a:p>
            <a:p>
              <a:pPr algn="ctr" defTabSz="1219170">
                <a:buClr>
                  <a:srgbClr val="000000"/>
                </a:buClr>
                <a:defRPr/>
              </a:pPr>
              <a:r>
                <a:rPr lang="en-US" altLang="sr-Latn-RS" sz="1733" b="1" kern="0" dirty="0">
                  <a:solidFill>
                    <a:srgbClr val="800000"/>
                  </a:solidFill>
                  <a:latin typeface="Arial"/>
                  <a:cs typeface="Arial" panose="020B0604020202020204" pitchFamily="34" charset="0"/>
                  <a:sym typeface="Arial"/>
                </a:rPr>
                <a:t> ISO 37001</a:t>
              </a:r>
              <a:endParaRPr lang="en-US" altLang="sr-Latn-RS" sz="1733" kern="0" dirty="0">
                <a:solidFill>
                  <a:srgbClr val="800000"/>
                </a:solidFill>
                <a:latin typeface="Arial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7DA7006-25A9-DE3C-FD90-766C21973E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9947" y="830912"/>
              <a:ext cx="1936745" cy="779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1219170">
                <a:buClr>
                  <a:srgbClr val="000000"/>
                </a:buClr>
                <a:defRPr/>
              </a:pPr>
              <a:r>
                <a:rPr lang="en-US" altLang="sr-Latn-RS" sz="1733" kern="0" dirty="0">
                  <a:solidFill>
                    <a:srgbClr val="1C3155"/>
                  </a:solidFill>
                  <a:latin typeface="Arial"/>
                  <a:cs typeface="Arial" panose="020B0604020202020204" pitchFamily="34" charset="0"/>
                  <a:sym typeface="Arial"/>
                </a:rPr>
                <a:t>CABS FOR CERTIFICATION PRODUCTS</a:t>
              </a:r>
              <a:endParaRPr lang="mk-MK" altLang="sr-Latn-RS" sz="1733" kern="0" dirty="0">
                <a:solidFill>
                  <a:srgbClr val="1C3155"/>
                </a:solidFill>
                <a:latin typeface="Arial"/>
                <a:cs typeface="Arial" panose="020B0604020202020204" pitchFamily="34" charset="0"/>
                <a:sym typeface="Arial"/>
              </a:endParaRPr>
            </a:p>
            <a:p>
              <a:pPr algn="ctr" defTabSz="1219170">
                <a:buClr>
                  <a:srgbClr val="000000"/>
                </a:buClr>
                <a:defRPr/>
              </a:pPr>
              <a:r>
                <a:rPr lang="en-US" altLang="sr-Latn-RS" sz="1733" b="1" kern="0" dirty="0">
                  <a:solidFill>
                    <a:srgbClr val="1C3155"/>
                  </a:solidFill>
                  <a:latin typeface="Arial"/>
                  <a:cs typeface="Arial" panose="020B0604020202020204" pitchFamily="34" charset="0"/>
                  <a:sym typeface="Arial"/>
                </a:rPr>
                <a:t> </a:t>
              </a:r>
              <a:r>
                <a:rPr lang="hr-BA" altLang="sr-Latn-RS" sz="1733" b="1" kern="0" dirty="0">
                  <a:solidFill>
                    <a:srgbClr val="1C3155"/>
                  </a:solidFill>
                  <a:latin typeface="Arial"/>
                  <a:cs typeface="Arial" panose="020B0604020202020204" pitchFamily="34" charset="0"/>
                  <a:sym typeface="Arial"/>
                </a:rPr>
                <a:t>ISO/IEC 17065</a:t>
              </a:r>
              <a:endParaRPr lang="en-US" altLang="sr-Latn-RS" sz="1733" b="1" kern="0" dirty="0">
                <a:solidFill>
                  <a:srgbClr val="1C3155"/>
                </a:solidFill>
                <a:latin typeface="Arial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37B1A9A-CEDB-3C12-A0F0-5E8B7F45A1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15299" y="117167"/>
              <a:ext cx="2614988" cy="421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1219170">
                <a:buClr>
                  <a:srgbClr val="000000"/>
                </a:buClr>
                <a:defRPr/>
              </a:pPr>
              <a:endParaRPr lang="en-US" altLang="sr-Latn-RS" sz="1733" kern="0" dirty="0">
                <a:solidFill>
                  <a:srgbClr val="1C3155"/>
                </a:solidFill>
                <a:latin typeface="Arial"/>
                <a:cs typeface="Arial" panose="020B0604020202020204" pitchFamily="34" charset="0"/>
                <a:sym typeface="Arial"/>
              </a:endParaRPr>
            </a:p>
            <a:p>
              <a:pPr algn="ctr" defTabSz="1219170">
                <a:buClr>
                  <a:srgbClr val="000000"/>
                </a:buClr>
                <a:defRPr/>
              </a:pPr>
              <a:endParaRPr lang="en-US" altLang="sr-Latn-RS" sz="1733" b="1" kern="0" dirty="0">
                <a:solidFill>
                  <a:srgbClr val="1C3155"/>
                </a:solidFill>
                <a:latin typeface="Nunito Black" pitchFamily="2" charset="0"/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72" name="Rectangle 7">
            <a:extLst>
              <a:ext uri="{FF2B5EF4-FFF2-40B4-BE49-F238E27FC236}">
                <a16:creationId xmlns:a16="http://schemas.microsoft.com/office/drawing/2014/main" id="{59C645A8-9F5D-1955-DFCA-8A605E028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4055" y="2891432"/>
            <a:ext cx="324569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-US" altLang="en-US" sz="2800" b="1" kern="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ACCREDITATION SCHEMES </a:t>
            </a:r>
            <a:endParaRPr lang="en-GB" altLang="en-US" sz="2800" kern="0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pic>
        <p:nvPicPr>
          <p:cNvPr id="2" name="Google Shape;176;p18">
            <a:extLst>
              <a:ext uri="{FF2B5EF4-FFF2-40B4-BE49-F238E27FC236}">
                <a16:creationId xmlns:a16="http://schemas.microsoft.com/office/drawing/2014/main" id="{91B62A07-BD3C-1E66-EC98-334B4C8D123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88940" y="6123407"/>
            <a:ext cx="1203060" cy="73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6757327"/>
      </p:ext>
    </p:ext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AE28A-8CB7-2A03-D563-F79F8C13E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303" y="542260"/>
            <a:ext cx="11132288" cy="1743739"/>
          </a:xfrm>
        </p:spPr>
        <p:txBody>
          <a:bodyPr>
            <a:normAutofit fontScale="9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en-GB" altLang="en-US" sz="2800" b="1" kern="0" dirty="0">
                <a:solidFill>
                  <a:srgbClr val="800000"/>
                </a:solidFill>
                <a:latin typeface="Arial"/>
                <a:cs typeface="Arial"/>
                <a:sym typeface="Arial"/>
              </a:rPr>
              <a:t>Elevator inspection </a:t>
            </a:r>
            <a:r>
              <a:rPr kumimoji="0" lang="en-GB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Conformity Assessment Bodies (CABs) perform responsible work of interest and importance for a large number of interested parties (state, investors, business entities, end users, consumers).</a:t>
            </a:r>
            <a:endParaRPr lang="en-US" sz="2800" dirty="0">
              <a:solidFill>
                <a:srgbClr val="8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267C8-CE96-FE87-D248-39776C0EE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303" y="2706686"/>
            <a:ext cx="11766698" cy="3413051"/>
          </a:xfrm>
        </p:spPr>
        <p:txBody>
          <a:bodyPr>
            <a:normAutofit/>
          </a:bodyPr>
          <a:lstStyle/>
          <a:p>
            <a:pPr defTabSz="121917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defRPr/>
            </a:pPr>
            <a:r>
              <a:rPr kumimoji="0" lang="en-GB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263238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Why do we trust CABs results (reports and certificates)?</a:t>
            </a:r>
          </a:p>
          <a:p>
            <a:pPr defTabSz="121917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defRPr/>
            </a:pPr>
            <a:endParaRPr kumimoji="0" lang="en-GB" altLang="en-US" sz="2400" i="0" u="none" strike="noStrike" kern="0" cap="none" spc="0" normalizeH="0" baseline="0" noProof="0" dirty="0">
              <a:ln>
                <a:noFill/>
              </a:ln>
              <a:solidFill>
                <a:srgbClr val="263238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defTabSz="121917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defRPr/>
            </a:pPr>
            <a:r>
              <a:rPr kumimoji="0" lang="en-GB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263238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The CABs should be competent, independent and impartial. How is this ensured?</a:t>
            </a:r>
          </a:p>
          <a:p>
            <a:pPr marL="0" indent="0" defTabSz="121917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kumimoji="0" lang="en-GB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263238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</a:t>
            </a:r>
          </a:p>
          <a:p>
            <a:pPr defTabSz="121917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defRPr/>
            </a:pPr>
            <a:r>
              <a:rPr kumimoji="0" lang="en-GB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263238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Who and how checks the competence, independence and impartiality of the CABs?</a:t>
            </a:r>
          </a:p>
          <a:p>
            <a:pPr defTabSz="121917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defRPr/>
            </a:pPr>
            <a:endParaRPr kumimoji="0" lang="en-GB" altLang="en-US" sz="2400" i="0" u="none" strike="noStrike" kern="0" cap="none" spc="0" normalizeH="0" baseline="0" noProof="0" dirty="0">
              <a:ln>
                <a:noFill/>
              </a:ln>
              <a:solidFill>
                <a:srgbClr val="263238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defTabSz="121917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defRPr/>
            </a:pPr>
            <a:r>
              <a:rPr kumimoji="0" lang="en-GB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263238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Should the CABs evaluator be competent, independent and impartial?</a:t>
            </a:r>
            <a:endParaRPr kumimoji="0" lang="ru-RU" altLang="en-US" sz="2400" i="0" u="none" strike="noStrike" kern="0" cap="none" spc="0" normalizeH="0" baseline="0" noProof="0" dirty="0">
              <a:ln>
                <a:noFill/>
              </a:ln>
              <a:solidFill>
                <a:srgbClr val="263238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pic>
        <p:nvPicPr>
          <p:cNvPr id="4" name="Google Shape;176;p18">
            <a:extLst>
              <a:ext uri="{FF2B5EF4-FFF2-40B4-BE49-F238E27FC236}">
                <a16:creationId xmlns:a16="http://schemas.microsoft.com/office/drawing/2014/main" id="{C0CF5D41-8DB4-D924-E5C0-E3200D2F84F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956061" y="6125700"/>
            <a:ext cx="1203060" cy="73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2131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ordelia template">
  <a:themeElements>
    <a:clrScheme name="Custom 347">
      <a:dk1>
        <a:srgbClr val="263238"/>
      </a:dk1>
      <a:lt1>
        <a:srgbClr val="FFFFFF"/>
      </a:lt1>
      <a:dk2>
        <a:srgbClr val="607D8B"/>
      </a:dk2>
      <a:lt2>
        <a:srgbClr val="ECEFF1"/>
      </a:lt2>
      <a:accent1>
        <a:srgbClr val="0091EA"/>
      </a:accent1>
      <a:accent2>
        <a:srgbClr val="0053A3"/>
      </a:accent2>
      <a:accent3>
        <a:srgbClr val="607D8B"/>
      </a:accent3>
      <a:accent4>
        <a:srgbClr val="CFD8DC"/>
      </a:accent4>
      <a:accent5>
        <a:srgbClr val="ECEFF1"/>
      </a:accent5>
      <a:accent6>
        <a:srgbClr val="ACDBF8"/>
      </a:accent6>
      <a:hlink>
        <a:srgbClr val="0091E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71071F"/>
      </a:lt1>
      <a:dk2>
        <a:srgbClr val="233A44"/>
      </a:dk2>
      <a:lt2>
        <a:srgbClr val="D9D9D9"/>
      </a:lt2>
      <a:accent1>
        <a:srgbClr val="D6D6D6"/>
      </a:accent1>
      <a:accent2>
        <a:srgbClr val="D9563F"/>
      </a:accent2>
      <a:accent3>
        <a:srgbClr val="71071F"/>
      </a:accent3>
      <a:accent4>
        <a:srgbClr val="14F597"/>
      </a:accent4>
      <a:accent5>
        <a:srgbClr val="CCCCCC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1850</TotalTime>
  <Words>745</Words>
  <Application>Microsoft Macintosh PowerPoint</Application>
  <PresentationFormat>Widescreen</PresentationFormat>
  <Paragraphs>104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Arial</vt:lpstr>
      <vt:lpstr>Calibri</vt:lpstr>
      <vt:lpstr>Calibri Light</vt:lpstr>
      <vt:lpstr>Nunito</vt:lpstr>
      <vt:lpstr>Nunito Black</vt:lpstr>
      <vt:lpstr>Roboto Slab</vt:lpstr>
      <vt:lpstr>Source Sans Pro</vt:lpstr>
      <vt:lpstr>Wingdings</vt:lpstr>
      <vt:lpstr>Office Theme</vt:lpstr>
      <vt:lpstr>1_Cordelia template</vt:lpstr>
      <vt:lpstr>Shift</vt:lpstr>
      <vt:lpstr> THE IMPORTANCE OF MLA AND SIMILAR ASSOCIATIONS FOR NATIONAL ACCREDITATION BODIES </vt:lpstr>
      <vt:lpstr>PowerPoint Presentation</vt:lpstr>
      <vt:lpstr>INSTITUTE FOR ACCREDITATION OF REPUBLIC OF NORTH MACEDONIA (IARNM)</vt:lpstr>
      <vt:lpstr>PowerPoint Presentation</vt:lpstr>
      <vt:lpstr>Multilateral Agreement (MLA) of European Accreditation (EA),</vt:lpstr>
      <vt:lpstr>PowerPoint Presentation</vt:lpstr>
      <vt:lpstr>PowerPoint Presentation</vt:lpstr>
      <vt:lpstr>PowerPoint Presentation</vt:lpstr>
      <vt:lpstr>Elevator inspection Conformity Assessment Bodies (CABs) perform responsible work of interest and importance for a large number of interested parties (state, investors, business entities, end users, consumers).</vt:lpstr>
      <vt:lpstr>CONCLUSION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Zlatko Simonovski</dc:creator>
  <cp:lastModifiedBy>Sloboden Chokrevski</cp:lastModifiedBy>
  <cp:revision>20</cp:revision>
  <dcterms:created xsi:type="dcterms:W3CDTF">2023-04-04T13:52:07Z</dcterms:created>
  <dcterms:modified xsi:type="dcterms:W3CDTF">2023-09-25T08:59:20Z</dcterms:modified>
</cp:coreProperties>
</file>